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Nanum Myeongjo Bold" charset="1" panose="02020603020101020101"/>
      <p:regular r:id="rId40"/>
    </p:embeddedFont>
    <p:embeddedFont>
      <p:font typeface="Nanum Myeongjo" charset="1" panose="02020603020101020101"/>
      <p:regular r:id="rId41"/>
    </p:embeddedFont>
    <p:embeddedFont>
      <p:font typeface="Gasoek One" charset="1" panose="00000000000000000000"/>
      <p:regular r:id="rId48"/>
    </p:embeddedFont>
    <p:embeddedFont>
      <p:font typeface="210 합창단" charset="1" panose="02020503020101020101"/>
      <p:regular r:id="rId49"/>
    </p:embeddedFont>
    <p:embeddedFont>
      <p:font typeface="210 디딤고딕" charset="1" panose="02020503020101020101"/>
      <p:regular r:id="rId52"/>
    </p:embeddedFont>
    <p:embeddedFont>
      <p:font typeface="210 디딤고딕 Bold" charset="1" panose="02020503020101020101"/>
      <p:regular r:id="rId53"/>
    </p:embeddedFont>
    <p:embeddedFont>
      <p:font typeface="Nanum Gothic" charset="1" panose="020D0604000000000000"/>
      <p:regular r:id="rId61"/>
    </p:embeddedFont>
    <p:embeddedFont>
      <p:font typeface="Nanum Gothic Bold" charset="1" panose="020D080400000000000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notesMasters/notesMaster1.xml" Type="http://schemas.openxmlformats.org/officeDocument/2006/relationships/notesMaster"/><Relationship Id="rId43" Target="theme/theme2.xml" Type="http://schemas.openxmlformats.org/officeDocument/2006/relationships/theme"/><Relationship Id="rId44" Target="notesSlides/notesSlide1.xml" Type="http://schemas.openxmlformats.org/officeDocument/2006/relationships/notesSlide"/><Relationship Id="rId45" Target="notesSlides/notesSlide2.xml" Type="http://schemas.openxmlformats.org/officeDocument/2006/relationships/notesSlide"/><Relationship Id="rId46" Target="notesSlides/notesSlide3.xml" Type="http://schemas.openxmlformats.org/officeDocument/2006/relationships/notesSlide"/><Relationship Id="rId47" Target="notesSlides/notesSlide4.xml" Type="http://schemas.openxmlformats.org/officeDocument/2006/relationships/notes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notesSlides/notesSlide5.xml" Type="http://schemas.openxmlformats.org/officeDocument/2006/relationships/notesSlide"/><Relationship Id="rId51" Target="notesSlides/notesSlide6.xml" Type="http://schemas.openxmlformats.org/officeDocument/2006/relationships/notesSlide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notesSlides/notesSlide7.xml" Type="http://schemas.openxmlformats.org/officeDocument/2006/relationships/notesSlide"/><Relationship Id="rId55" Target="notesSlides/notesSlide8.xml" Type="http://schemas.openxmlformats.org/officeDocument/2006/relationships/notesSlide"/><Relationship Id="rId56" Target="notesSlides/notesSlide9.xml" Type="http://schemas.openxmlformats.org/officeDocument/2006/relationships/notesSlide"/><Relationship Id="rId57" Target="notesSlides/notesSlide10.xml" Type="http://schemas.openxmlformats.org/officeDocument/2006/relationships/notesSlide"/><Relationship Id="rId58" Target="notesSlides/notesSlide11.xml" Type="http://schemas.openxmlformats.org/officeDocument/2006/relationships/notesSlide"/><Relationship Id="rId59" Target="notesSlides/notesSlide12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3.xml" Type="http://schemas.openxmlformats.org/officeDocument/2006/relationships/notesSlide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notesSlides/notesSlide14.xml" Type="http://schemas.openxmlformats.org/officeDocument/2006/relationships/notesSlide"/><Relationship Id="rId64" Target="notesSlides/notesSlide15.xml" Type="http://schemas.openxmlformats.org/officeDocument/2006/relationships/notesSlide"/><Relationship Id="rId65" Target="notesSlides/notesSlide16.xml" Type="http://schemas.openxmlformats.org/officeDocument/2006/relationships/notesSlide"/><Relationship Id="rId66" Target="notesSlides/notesSlide17.xml" Type="http://schemas.openxmlformats.org/officeDocument/2006/relationships/notesSlide"/><Relationship Id="rId67" Target="notesSlides/notesSlide18.xml" Type="http://schemas.openxmlformats.org/officeDocument/2006/relationships/notesSlide"/><Relationship Id="rId68" Target="notesSlides/notesSlide19.xml" Type="http://schemas.openxmlformats.org/officeDocument/2006/relationships/notesSlide"/><Relationship Id="rId69" Target="notesSlides/notesSlide20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1.xml" Type="http://schemas.openxmlformats.org/officeDocument/2006/relationships/notesSlide"/><Relationship Id="rId71" Target="notesSlides/notesSlide22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양자화는 모델의 수치 표현을 줄여 연산량과 메모리 사용을 최적화하는 과정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기존에는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classses id ; https://docs.ultralytics.com/tasks/pose/</a:t>
            </a:r>
          </a:p>
          <a:p>
            <a:r>
              <a:rPr lang="en-US"/>
              <a:t>        0: Nose</a:t>
            </a:r>
          </a:p>
          <a:p>
            <a:r>
              <a:rPr lang="en-US"/>
              <a:t>        1: Left Eye</a:t>
            </a:r>
          </a:p>
          <a:p>
            <a:r>
              <a:rPr lang="en-US"/>
              <a:t>        2: Right Eye</a:t>
            </a:r>
          </a:p>
          <a:p>
            <a:r>
              <a:rPr lang="en-US"/>
              <a:t>        3: Left Ear</a:t>
            </a:r>
          </a:p>
          <a:p>
            <a:r>
              <a:rPr lang="en-US"/>
              <a:t>        4: Right Ear</a:t>
            </a:r>
          </a:p>
          <a:p>
            <a:r>
              <a:rPr lang="en-US"/>
              <a:t>        5: Left Shoulder</a:t>
            </a:r>
          </a:p>
          <a:p>
            <a:r>
              <a:rPr lang="en-US"/>
              <a:t>        6: Right Shoulder</a:t>
            </a:r>
          </a:p>
          <a:p>
            <a:r>
              <a:rPr lang="en-US"/>
              <a:t>        7: Left Elbow</a:t>
            </a:r>
          </a:p>
          <a:p>
            <a:r>
              <a:rPr lang="en-US"/>
              <a:t>        8: Right Elbow</a:t>
            </a:r>
          </a:p>
          <a:p>
            <a:r>
              <a:rPr lang="en-US"/>
              <a:t>        9: Left Wrist</a:t>
            </a:r>
          </a:p>
          <a:p>
            <a:r>
              <a:rPr lang="en-US"/>
              <a:t>        10: Right Wrist</a:t>
            </a:r>
          </a:p>
          <a:p>
            <a:r>
              <a:rPr lang="en-US"/>
              <a:t>        11: Left Hip</a:t>
            </a:r>
          </a:p>
          <a:p>
            <a:r>
              <a:rPr lang="en-US"/>
              <a:t>        12: Right Hip</a:t>
            </a:r>
          </a:p>
          <a:p>
            <a:r>
              <a:rPr lang="en-US"/>
              <a:t>        13: Left Knee</a:t>
            </a:r>
          </a:p>
          <a:p>
            <a:r>
              <a:rPr lang="en-US"/>
              <a:t>        14: Right Knee</a:t>
            </a:r>
          </a:p>
          <a:p>
            <a:r>
              <a:rPr lang="en-US"/>
              <a:t>        15: Left Ankle</a:t>
            </a:r>
          </a:p>
          <a:p>
            <a:r>
              <a:rPr lang="en-US"/>
              <a:t>        16: Right Ankle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Object Detection</a:t>
            </a:r>
          </a:p>
          <a:p>
            <a:r>
              <a:rPr lang="en-US"/>
              <a:t>  문서화 부족. 객체 탐지만 가능.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포즈 추정 모델로부터 나온 포즈 데이터를 행동 인식 모델의 입력에 그대로 사용이 가능한가?...</a:t>
            </a:r>
          </a:p>
          <a:p>
            <a:r>
              <a:rPr lang="en-US"/>
              <a:t>이거 중요.. 매핑.. 저희는 포즈모델 중심보다는 행동 탐지를 중심으로 맞추었다.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기존에는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최적화 부분.. 음..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최적화 부분.. 음..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     classses id ; https://docs.ultralytics.com/tasks/pose/</a:t>
            </a:r>
          </a:p>
          <a:p>
            <a:r>
              <a:rPr lang="en-US"/>
              <a:t>        0: Nose</a:t>
            </a:r>
          </a:p>
          <a:p>
            <a:r>
              <a:rPr lang="en-US"/>
              <a:t>        1: Left Eye</a:t>
            </a:r>
          </a:p>
          <a:p>
            <a:r>
              <a:rPr lang="en-US"/>
              <a:t>        2: Right Eye</a:t>
            </a:r>
          </a:p>
          <a:p>
            <a:r>
              <a:rPr lang="en-US"/>
              <a:t>        3: Left Ear</a:t>
            </a:r>
          </a:p>
          <a:p>
            <a:r>
              <a:rPr lang="en-US"/>
              <a:t>        4: Right Ear</a:t>
            </a:r>
          </a:p>
          <a:p>
            <a:r>
              <a:rPr lang="en-US"/>
              <a:t>        5: Left Shoulder</a:t>
            </a:r>
          </a:p>
          <a:p>
            <a:r>
              <a:rPr lang="en-US"/>
              <a:t>        6: Right Shoulder</a:t>
            </a:r>
          </a:p>
          <a:p>
            <a:r>
              <a:rPr lang="en-US"/>
              <a:t>        7: Left Elbow</a:t>
            </a:r>
          </a:p>
          <a:p>
            <a:r>
              <a:rPr lang="en-US"/>
              <a:t>        8: Right Elbow</a:t>
            </a:r>
          </a:p>
          <a:p>
            <a:r>
              <a:rPr lang="en-US"/>
              <a:t>        9: Left Wrist</a:t>
            </a:r>
          </a:p>
          <a:p>
            <a:r>
              <a:rPr lang="en-US"/>
              <a:t>        10: Right Wrist</a:t>
            </a:r>
          </a:p>
          <a:p>
            <a:r>
              <a:rPr lang="en-US"/>
              <a:t>        11: Left Hip</a:t>
            </a:r>
          </a:p>
          <a:p>
            <a:r>
              <a:rPr lang="en-US"/>
              <a:t>        12: Right Hip</a:t>
            </a:r>
          </a:p>
          <a:p>
            <a:r>
              <a:rPr lang="en-US"/>
              <a:t>        13: Left Knee</a:t>
            </a:r>
          </a:p>
          <a:p>
            <a:r>
              <a:rPr lang="en-US"/>
              <a:t>        14: Right Knee</a:t>
            </a:r>
          </a:p>
          <a:p>
            <a:r>
              <a:rPr lang="en-US"/>
              <a:t>        15: Left Ankle</a:t>
            </a:r>
          </a:p>
          <a:p>
            <a:r>
              <a:rPr lang="en-US"/>
              <a:t>        16: Right Ankle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Action regonition</a:t>
            </a:r>
          </a:p>
          <a:p>
            <a:r>
              <a:rPr lang="en-US"/>
              <a:t>  문서화 부족.</a:t>
            </a:r>
          </a:p>
          <a:p>
            <a:r>
              <a:rPr lang="en-US"/>
              <a:t/>
            </a:r>
          </a:p>
          <a:p>
            <a:r>
              <a:rPr lang="en-US"/>
              <a:t>행동 인식 모델 학습한거 관련된거 기록. 완성되진 못햇지만. 시도해본거 간단히 말하고 넘어가기.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 Action reognition skeleton (pyskl framework) 에서 dataset 들도 대부분 17개 COCO (17개의 관절 포인트를 준다).</a:t>
            </a:r>
          </a:p>
          <a:p>
            <a:r>
              <a:rPr lang="en-US"/>
              <a:t>데이터셋에 대한 스크립트를 작성해서 확인해봄.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PoseC3D는 3D-CNN 기반으로, 기존 GCN 기반 접근과 달리 그래프 구조 대신 3D 히트맵 볼륨을 사용해 스켈레톤 데이터를 처리합니다​</a:t>
            </a:r>
          </a:p>
          <a:p>
            <a:r>
              <a:rPr lang="en-US"/>
              <a:t>  - GCN과 차별화된 점:</a:t>
            </a:r>
          </a:p>
          <a:p>
            <a:r>
              <a:rPr lang="en-US"/>
              <a:t>    - 노이즈 강인성: 포즈 추정 시 발생하는 오류에 덜 민감하며, 다중 인물 추적에서도 추가 비용 없이 동작합니다.</a:t>
            </a:r>
          </a:p>
          <a:p>
            <a:r>
              <a:rPr lang="en-US"/>
              <a:t>    - 확장성: RGB 데이터와 쉽게 통합할 수 있어 다양한 모달리티 결합에 유리합니다.</a:t>
            </a:r>
          </a:p>
          <a:p>
            <a:r>
              <a:rPr lang="en-US"/>
              <a:t>    - 스켈레톤 행동 인식의 효율성 개선: 시간적, 공간적 패턴 학습에 유리한 구조를 가집니다​</a:t>
            </a:r>
          </a:p>
          <a:p>
            <a:r>
              <a:rPr lang="en-US"/>
              <a:t>  - 한 줄 요약:</a:t>
            </a:r>
          </a:p>
          <a:p>
            <a:r>
              <a:rPr lang="en-US"/>
              <a:t>    - PoseC3D는 3D-CNN을 활용하여 GCN의 한계를 극복하고, 더 높은 정확도와 유연성을 제공하는 최신 스켈레톤 행동 인식 모델입니다.</a:t>
            </a:r>
          </a:p>
          <a:p>
            <a:r>
              <a:rPr lang="en-US"/>
              <a:t/>
            </a:r>
          </a:p>
          <a:p>
            <a:r>
              <a:rPr lang="en-US"/>
              <a:t>그래프 기반. GCN 은 아니지만..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시연영상.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---&gt; 젯슨 나노에 도커 컨테이너 안의 파이썬 파일을 실행하는 서비스를 관리하는 스크립트를 만들어두어,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ㅇ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ㅇ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ㅇ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ㅇ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GPU 가속 - 프로그램을 설치할 때 의존성 충돌이 발생하지 않도록 해야.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모델 추론은 많은 연산량, 즉 GPU 를 필요로 한다.</a:t>
            </a:r>
          </a:p>
          <a:p>
            <a:r>
              <a:rPr lang="en-US"/>
              <a:t/>
            </a:r>
          </a:p>
          <a:p>
            <a:r>
              <a:rPr lang="en-US"/>
              <a:t>torch  </a:t>
            </a:r>
          </a:p>
          <a:p>
            <a:r>
              <a:rPr lang="en-US"/>
              <a:t>cuda 10.2</a:t>
            </a:r>
          </a:p>
          <a:p>
            <a:r>
              <a:rPr lang="en-US"/>
              <a:t/>
            </a:r>
          </a:p>
          <a:p>
            <a:r>
              <a:rPr lang="en-US"/>
              <a:t>Jetson nano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그룹 설명할 떄 docker 사용을 위해서도 추가.</a:t>
            </a:r>
          </a:p>
          <a:p>
            <a:r>
              <a:rPr lang="en-US"/>
              <a:t/>
            </a:r>
          </a:p>
          <a:p>
            <a:r>
              <a:rPr lang="en-US"/>
              <a:t>wheel 파일.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웹서버를 배포 하는 것과는 다르다.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그래서 결론적으로 이러한 저희는 원격 개발 환경을 구성했습니다.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https://docs.ultralytics.com/models/yolo-nas/" TargetMode="External" Type="http://schemas.openxmlformats.org/officeDocument/2006/relationships/hyperlink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2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https://arxiv.org/pdf/2106.15125" TargetMode="External" Type="http://schemas.openxmlformats.org/officeDocument/2006/relationships/hyperlink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45.png" Type="http://schemas.openxmlformats.org/officeDocument/2006/relationships/image"/><Relationship Id="rId4" Target="https://arxiv.org/pdf/2104.13586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46.jpeg" Type="http://schemas.openxmlformats.org/officeDocument/2006/relationships/image"/><Relationship Id="rId4" Target="../media/VAGUW7MFrZc.mp4" Type="http://schemas.openxmlformats.org/officeDocument/2006/relationships/video"/><Relationship Id="rId5" Target="../media/VAGUW7MFrZc.mp4" Type="http://schemas.microsoft.com/office/2007/relationships/media"/><Relationship Id="rId6" Target="../media/image47.jpeg" Type="http://schemas.openxmlformats.org/officeDocument/2006/relationships/image"/><Relationship Id="rId7" Target="../media/VAGUW2hSIeA.mp4" Type="http://schemas.openxmlformats.org/officeDocument/2006/relationships/video"/><Relationship Id="rId8" Target="../media/VAGUW2hSIeA.mp4" Type="http://schemas.microsoft.com/office/2007/relationships/media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VAGUW2hNn2A.mp4" Type="http://schemas.openxmlformats.org/officeDocument/2006/relationships/video"/><Relationship Id="rId4" Target="../media/VAGUW2hNn2A.mp4" Type="http://schemas.microsoft.com/office/2007/relationships/media"/><Relationship Id="rId5" Target="../media/image49.jpeg" Type="http://schemas.openxmlformats.org/officeDocument/2006/relationships/image"/><Relationship Id="rId6" Target="../media/VAGUW3RUPJs.mp4" Type="http://schemas.openxmlformats.org/officeDocument/2006/relationships/video"/><Relationship Id="rId7" Target="../media/VAGUW3RUPJs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VAGUWzS7j0s.mp4" Type="http://schemas.openxmlformats.org/officeDocument/2006/relationships/video"/><Relationship Id="rId4" Target="../media/VAGUWzS7j0s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5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38306" y="2955907"/>
            <a:ext cx="8453289" cy="295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</a:pPr>
            <a:r>
              <a:rPr lang="en-US" sz="8499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교통 수신호 인식 시스템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10834" y="1939907"/>
            <a:ext cx="4680281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b="true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Signal Masters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84894"/>
            <a:ext cx="3937992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Team. Signal Masters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98415" y="8800465"/>
            <a:ext cx="320144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서창민, 박준수, 김도하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957" y="3334683"/>
            <a:ext cx="16874085" cy="5188781"/>
          </a:xfrm>
          <a:custGeom>
            <a:avLst/>
            <a:gdLst/>
            <a:ahLst/>
            <a:cxnLst/>
            <a:rect r="r" b="b" t="t" l="l"/>
            <a:pathLst>
              <a:path h="5188781" w="16874085">
                <a:moveTo>
                  <a:pt x="0" y="0"/>
                </a:moveTo>
                <a:lnTo>
                  <a:pt x="16874086" y="0"/>
                </a:lnTo>
                <a:lnTo>
                  <a:pt x="16874086" y="5188782"/>
                </a:lnTo>
                <a:lnTo>
                  <a:pt x="0" y="5188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8553" y="891059"/>
            <a:ext cx="440457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b="true" sz="5000" spc="23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1.개발 일정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06957" y="2683961"/>
            <a:ext cx="3379613" cy="40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b="true" sz="2324" spc="106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9월 23일  ~ 10월 23일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4097" y="0"/>
            <a:ext cx="15983903" cy="10409517"/>
          </a:xfrm>
          <a:custGeom>
            <a:avLst/>
            <a:gdLst/>
            <a:ahLst/>
            <a:cxnLst/>
            <a:rect r="r" b="b" t="t" l="l"/>
            <a:pathLst>
              <a:path h="10409517" w="15983903">
                <a:moveTo>
                  <a:pt x="0" y="0"/>
                </a:moveTo>
                <a:lnTo>
                  <a:pt x="15983903" y="0"/>
                </a:lnTo>
                <a:lnTo>
                  <a:pt x="15983903" y="10409517"/>
                </a:lnTo>
                <a:lnTo>
                  <a:pt x="0" y="10409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50630" y="67049"/>
            <a:ext cx="2726464" cy="53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FlowChart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80070" y="4397910"/>
            <a:ext cx="2114403" cy="2114403"/>
          </a:xfrm>
          <a:custGeom>
            <a:avLst/>
            <a:gdLst/>
            <a:ahLst/>
            <a:cxnLst/>
            <a:rect r="r" b="b" t="t" l="l"/>
            <a:pathLst>
              <a:path h="2114403" w="2114403">
                <a:moveTo>
                  <a:pt x="0" y="0"/>
                </a:moveTo>
                <a:lnTo>
                  <a:pt x="2114403" y="0"/>
                </a:lnTo>
                <a:lnTo>
                  <a:pt x="2114403" y="2114403"/>
                </a:lnTo>
                <a:lnTo>
                  <a:pt x="0" y="2114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44897" y="4397910"/>
            <a:ext cx="2114403" cy="2114403"/>
          </a:xfrm>
          <a:custGeom>
            <a:avLst/>
            <a:gdLst/>
            <a:ahLst/>
            <a:cxnLst/>
            <a:rect r="r" b="b" t="t" l="l"/>
            <a:pathLst>
              <a:path h="2114403" w="2114403">
                <a:moveTo>
                  <a:pt x="0" y="0"/>
                </a:moveTo>
                <a:lnTo>
                  <a:pt x="2114403" y="0"/>
                </a:lnTo>
                <a:lnTo>
                  <a:pt x="2114403" y="2114403"/>
                </a:lnTo>
                <a:lnTo>
                  <a:pt x="0" y="2114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4897" y="7273692"/>
            <a:ext cx="2114403" cy="2114403"/>
          </a:xfrm>
          <a:custGeom>
            <a:avLst/>
            <a:gdLst/>
            <a:ahLst/>
            <a:cxnLst/>
            <a:rect r="r" b="b" t="t" l="l"/>
            <a:pathLst>
              <a:path h="2114403" w="2114403">
                <a:moveTo>
                  <a:pt x="0" y="0"/>
                </a:moveTo>
                <a:lnTo>
                  <a:pt x="2114403" y="0"/>
                </a:lnTo>
                <a:lnTo>
                  <a:pt x="2114403" y="2114403"/>
                </a:lnTo>
                <a:lnTo>
                  <a:pt x="0" y="21144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00893" y="1373659"/>
            <a:ext cx="2093579" cy="2114403"/>
          </a:xfrm>
          <a:custGeom>
            <a:avLst/>
            <a:gdLst/>
            <a:ahLst/>
            <a:cxnLst/>
            <a:rect r="r" b="b" t="t" l="l"/>
            <a:pathLst>
              <a:path h="2114403" w="2093579">
                <a:moveTo>
                  <a:pt x="0" y="0"/>
                </a:moveTo>
                <a:lnTo>
                  <a:pt x="2093580" y="0"/>
                </a:lnTo>
                <a:lnTo>
                  <a:pt x="2093580" y="2114403"/>
                </a:lnTo>
                <a:lnTo>
                  <a:pt x="0" y="2114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99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51598" y="1427010"/>
            <a:ext cx="2007702" cy="2007702"/>
          </a:xfrm>
          <a:custGeom>
            <a:avLst/>
            <a:gdLst/>
            <a:ahLst/>
            <a:cxnLst/>
            <a:rect r="r" b="b" t="t" l="l"/>
            <a:pathLst>
              <a:path h="2007702" w="2007702">
                <a:moveTo>
                  <a:pt x="0" y="0"/>
                </a:moveTo>
                <a:lnTo>
                  <a:pt x="2007702" y="0"/>
                </a:lnTo>
                <a:lnTo>
                  <a:pt x="2007702" y="2007702"/>
                </a:lnTo>
                <a:lnTo>
                  <a:pt x="0" y="20077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8553" y="891059"/>
            <a:ext cx="440457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b="true" sz="5000" spc="23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2.H/W 개발</a:t>
            </a:r>
          </a:p>
        </p:txBody>
      </p:sp>
      <p:sp>
        <p:nvSpPr>
          <p:cNvPr name="AutoShape 8" id="8"/>
          <p:cNvSpPr/>
          <p:nvPr/>
        </p:nvSpPr>
        <p:spPr>
          <a:xfrm>
            <a:off x="11286180" y="5455111"/>
            <a:ext cx="99389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4567295" y="2113910"/>
            <a:ext cx="6718885" cy="6682402"/>
          </a:xfrm>
          <a:custGeom>
            <a:avLst/>
            <a:gdLst/>
            <a:ahLst/>
            <a:cxnLst/>
            <a:rect r="r" b="b" t="t" l="l"/>
            <a:pathLst>
              <a:path h="6682402" w="6718885">
                <a:moveTo>
                  <a:pt x="0" y="0"/>
                </a:moveTo>
                <a:lnTo>
                  <a:pt x="6718885" y="0"/>
                </a:lnTo>
                <a:lnTo>
                  <a:pt x="6718885" y="6682402"/>
                </a:lnTo>
                <a:lnTo>
                  <a:pt x="0" y="66824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4394473" y="5455111"/>
            <a:ext cx="75042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>
            <a:off x="14769685" y="5455111"/>
            <a:ext cx="0" cy="28757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4769685" y="8330894"/>
            <a:ext cx="37521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V="true">
            <a:off x="13337271" y="3488062"/>
            <a:ext cx="10412" cy="909847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triangle" len="med" w="lg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14394473" y="2430861"/>
            <a:ext cx="8571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5" id="15"/>
          <p:cNvSpPr txBox="true"/>
          <p:nvPr/>
        </p:nvSpPr>
        <p:spPr>
          <a:xfrm rot="0">
            <a:off x="1028700" y="2037710"/>
            <a:ext cx="2931616" cy="68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spc="183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H/W 설계도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98178" y="228705"/>
            <a:ext cx="2034937" cy="596265"/>
            <a:chOff x="0" y="0"/>
            <a:chExt cx="786993" cy="2306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6993" cy="230600"/>
            </a:xfrm>
            <a:custGeom>
              <a:avLst/>
              <a:gdLst/>
              <a:ahLst/>
              <a:cxnLst/>
              <a:rect r="r" b="b" t="t" l="l"/>
              <a:pathLst>
                <a:path h="230600" w="786993">
                  <a:moveTo>
                    <a:pt x="115300" y="0"/>
                  </a:moveTo>
                  <a:lnTo>
                    <a:pt x="671693" y="0"/>
                  </a:lnTo>
                  <a:cubicBezTo>
                    <a:pt x="702272" y="0"/>
                    <a:pt x="731599" y="12148"/>
                    <a:pt x="753222" y="33771"/>
                  </a:cubicBezTo>
                  <a:cubicBezTo>
                    <a:pt x="774845" y="55393"/>
                    <a:pt x="786993" y="84720"/>
                    <a:pt x="786993" y="115300"/>
                  </a:cubicBezTo>
                  <a:lnTo>
                    <a:pt x="786993" y="115300"/>
                  </a:lnTo>
                  <a:cubicBezTo>
                    <a:pt x="786993" y="178978"/>
                    <a:pt x="735371" y="230600"/>
                    <a:pt x="671693" y="230600"/>
                  </a:cubicBezTo>
                  <a:lnTo>
                    <a:pt x="115300" y="230600"/>
                  </a:lnTo>
                  <a:cubicBezTo>
                    <a:pt x="84720" y="230600"/>
                    <a:pt x="55393" y="218452"/>
                    <a:pt x="33771" y="196829"/>
                  </a:cubicBezTo>
                  <a:cubicBezTo>
                    <a:pt x="12148" y="175206"/>
                    <a:pt x="0" y="145879"/>
                    <a:pt x="0" y="115300"/>
                  </a:cubicBezTo>
                  <a:lnTo>
                    <a:pt x="0" y="115300"/>
                  </a:lnTo>
                  <a:cubicBezTo>
                    <a:pt x="0" y="84720"/>
                    <a:pt x="12148" y="55393"/>
                    <a:pt x="33771" y="33771"/>
                  </a:cubicBezTo>
                  <a:cubicBezTo>
                    <a:pt x="55393" y="12148"/>
                    <a:pt x="84720" y="0"/>
                    <a:pt x="1153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86993" cy="27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  <a:r>
                <a:rPr lang="en-US" sz="2499" spc="114">
                  <a:solidFill>
                    <a:srgbClr val="FF0000"/>
                  </a:solidFill>
                  <a:latin typeface="Gasoek One"/>
                  <a:ea typeface="Gasoek One"/>
                  <a:cs typeface="Gasoek One"/>
                  <a:sym typeface="Gasoek One"/>
                </a:rPr>
                <a:t>AP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8553" y="891059"/>
            <a:ext cx="440457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b="true" sz="5000" spc="23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2.H/W 개발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931051" y="906964"/>
            <a:ext cx="2678824" cy="529285"/>
            <a:chOff x="0" y="0"/>
            <a:chExt cx="1036010" cy="20469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36010" cy="204696"/>
            </a:xfrm>
            <a:custGeom>
              <a:avLst/>
              <a:gdLst/>
              <a:ahLst/>
              <a:cxnLst/>
              <a:rect r="r" b="b" t="t" l="l"/>
              <a:pathLst>
                <a:path h="204696" w="1036010">
                  <a:moveTo>
                    <a:pt x="92481" y="0"/>
                  </a:moveTo>
                  <a:lnTo>
                    <a:pt x="943528" y="0"/>
                  </a:lnTo>
                  <a:cubicBezTo>
                    <a:pt x="994604" y="0"/>
                    <a:pt x="1036010" y="41405"/>
                    <a:pt x="1036010" y="92481"/>
                  </a:cubicBezTo>
                  <a:lnTo>
                    <a:pt x="1036010" y="112215"/>
                  </a:lnTo>
                  <a:cubicBezTo>
                    <a:pt x="1036010" y="163291"/>
                    <a:pt x="994604" y="204696"/>
                    <a:pt x="943528" y="204696"/>
                  </a:cubicBezTo>
                  <a:lnTo>
                    <a:pt x="92481" y="204696"/>
                  </a:lnTo>
                  <a:cubicBezTo>
                    <a:pt x="41405" y="204696"/>
                    <a:pt x="0" y="163291"/>
                    <a:pt x="0" y="112215"/>
                  </a:cubicBezTo>
                  <a:lnTo>
                    <a:pt x="0" y="92481"/>
                  </a:lnTo>
                  <a:cubicBezTo>
                    <a:pt x="0" y="41405"/>
                    <a:pt x="41405" y="0"/>
                    <a:pt x="92481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036010" cy="242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7"/>
                </a:lnSpc>
              </a:pPr>
              <a:r>
                <a:rPr lang="en-US" sz="2199" spc="101">
                  <a:solidFill>
                    <a:srgbClr val="FFFFFF"/>
                  </a:solidFill>
                  <a:latin typeface="Gasoek One"/>
                  <a:ea typeface="Gasoek One"/>
                  <a:cs typeface="Gasoek One"/>
                  <a:sym typeface="Gasoek One"/>
                </a:rPr>
                <a:t>Listener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931051" y="1600807"/>
            <a:ext cx="2678824" cy="529285"/>
            <a:chOff x="0" y="0"/>
            <a:chExt cx="1036010" cy="20469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36010" cy="204696"/>
            </a:xfrm>
            <a:custGeom>
              <a:avLst/>
              <a:gdLst/>
              <a:ahLst/>
              <a:cxnLst/>
              <a:rect r="r" b="b" t="t" l="l"/>
              <a:pathLst>
                <a:path h="204696" w="1036010">
                  <a:moveTo>
                    <a:pt x="92481" y="0"/>
                  </a:moveTo>
                  <a:lnTo>
                    <a:pt x="943528" y="0"/>
                  </a:lnTo>
                  <a:cubicBezTo>
                    <a:pt x="994604" y="0"/>
                    <a:pt x="1036010" y="41405"/>
                    <a:pt x="1036010" y="92481"/>
                  </a:cubicBezTo>
                  <a:lnTo>
                    <a:pt x="1036010" y="112215"/>
                  </a:lnTo>
                  <a:cubicBezTo>
                    <a:pt x="1036010" y="163291"/>
                    <a:pt x="994604" y="204696"/>
                    <a:pt x="943528" y="204696"/>
                  </a:cubicBezTo>
                  <a:lnTo>
                    <a:pt x="92481" y="204696"/>
                  </a:lnTo>
                  <a:cubicBezTo>
                    <a:pt x="41405" y="204696"/>
                    <a:pt x="0" y="163291"/>
                    <a:pt x="0" y="112215"/>
                  </a:cubicBezTo>
                  <a:lnTo>
                    <a:pt x="0" y="92481"/>
                  </a:lnTo>
                  <a:cubicBezTo>
                    <a:pt x="0" y="41405"/>
                    <a:pt x="41405" y="0"/>
                    <a:pt x="92481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036010" cy="242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7"/>
                </a:lnSpc>
              </a:pPr>
              <a:r>
                <a:rPr lang="en-US" sz="2199" spc="101">
                  <a:solidFill>
                    <a:srgbClr val="FFFFFF"/>
                  </a:solidFill>
                  <a:latin typeface="Gasoek One"/>
                  <a:ea typeface="Gasoek One"/>
                  <a:cs typeface="Gasoek One"/>
                  <a:sym typeface="Gasoek One"/>
                </a:rPr>
                <a:t>Serivce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798178" y="2516261"/>
            <a:ext cx="2034937" cy="596265"/>
            <a:chOff x="0" y="0"/>
            <a:chExt cx="786993" cy="2306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6993" cy="230600"/>
            </a:xfrm>
            <a:custGeom>
              <a:avLst/>
              <a:gdLst/>
              <a:ahLst/>
              <a:cxnLst/>
              <a:rect r="r" b="b" t="t" l="l"/>
              <a:pathLst>
                <a:path h="230600" w="786993">
                  <a:moveTo>
                    <a:pt x="115300" y="0"/>
                  </a:moveTo>
                  <a:lnTo>
                    <a:pt x="671693" y="0"/>
                  </a:lnTo>
                  <a:cubicBezTo>
                    <a:pt x="702272" y="0"/>
                    <a:pt x="731599" y="12148"/>
                    <a:pt x="753222" y="33771"/>
                  </a:cubicBezTo>
                  <a:cubicBezTo>
                    <a:pt x="774845" y="55393"/>
                    <a:pt x="786993" y="84720"/>
                    <a:pt x="786993" y="115300"/>
                  </a:cubicBezTo>
                  <a:lnTo>
                    <a:pt x="786993" y="115300"/>
                  </a:lnTo>
                  <a:cubicBezTo>
                    <a:pt x="786993" y="178978"/>
                    <a:pt x="735371" y="230600"/>
                    <a:pt x="671693" y="230600"/>
                  </a:cubicBezTo>
                  <a:lnTo>
                    <a:pt x="115300" y="230600"/>
                  </a:lnTo>
                  <a:cubicBezTo>
                    <a:pt x="84720" y="230600"/>
                    <a:pt x="55393" y="218452"/>
                    <a:pt x="33771" y="196829"/>
                  </a:cubicBezTo>
                  <a:cubicBezTo>
                    <a:pt x="12148" y="175206"/>
                    <a:pt x="0" y="145879"/>
                    <a:pt x="0" y="115300"/>
                  </a:cubicBezTo>
                  <a:lnTo>
                    <a:pt x="0" y="115300"/>
                  </a:lnTo>
                  <a:cubicBezTo>
                    <a:pt x="0" y="84720"/>
                    <a:pt x="12148" y="55393"/>
                    <a:pt x="33771" y="33771"/>
                  </a:cubicBezTo>
                  <a:cubicBezTo>
                    <a:pt x="55393" y="12148"/>
                    <a:pt x="84720" y="0"/>
                    <a:pt x="1153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86993" cy="27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  <a:r>
                <a:rPr lang="en-US" sz="2499" spc="114">
                  <a:solidFill>
                    <a:srgbClr val="FF0000"/>
                  </a:solidFill>
                  <a:latin typeface="Gasoek One"/>
                  <a:ea typeface="Gasoek One"/>
                  <a:cs typeface="Gasoek One"/>
                  <a:sym typeface="Gasoek One"/>
                </a:rPr>
                <a:t>Driver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931051" y="3151190"/>
            <a:ext cx="2678824" cy="529285"/>
            <a:chOff x="0" y="0"/>
            <a:chExt cx="1036010" cy="20469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6010" cy="204696"/>
            </a:xfrm>
            <a:custGeom>
              <a:avLst/>
              <a:gdLst/>
              <a:ahLst/>
              <a:cxnLst/>
              <a:rect r="r" b="b" t="t" l="l"/>
              <a:pathLst>
                <a:path h="204696" w="1036010">
                  <a:moveTo>
                    <a:pt x="92481" y="0"/>
                  </a:moveTo>
                  <a:lnTo>
                    <a:pt x="943528" y="0"/>
                  </a:lnTo>
                  <a:cubicBezTo>
                    <a:pt x="994604" y="0"/>
                    <a:pt x="1036010" y="41405"/>
                    <a:pt x="1036010" y="92481"/>
                  </a:cubicBezTo>
                  <a:lnTo>
                    <a:pt x="1036010" y="112215"/>
                  </a:lnTo>
                  <a:cubicBezTo>
                    <a:pt x="1036010" y="163291"/>
                    <a:pt x="994604" y="204696"/>
                    <a:pt x="943528" y="204696"/>
                  </a:cubicBezTo>
                  <a:lnTo>
                    <a:pt x="92481" y="204696"/>
                  </a:lnTo>
                  <a:cubicBezTo>
                    <a:pt x="41405" y="204696"/>
                    <a:pt x="0" y="163291"/>
                    <a:pt x="0" y="112215"/>
                  </a:cubicBezTo>
                  <a:lnTo>
                    <a:pt x="0" y="92481"/>
                  </a:lnTo>
                  <a:cubicBezTo>
                    <a:pt x="0" y="41405"/>
                    <a:pt x="41405" y="0"/>
                    <a:pt x="92481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036010" cy="242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7"/>
                </a:lnSpc>
              </a:pPr>
              <a:r>
                <a:rPr lang="en-US" sz="2199" spc="101">
                  <a:solidFill>
                    <a:srgbClr val="FFFFFF"/>
                  </a:solidFill>
                  <a:latin typeface="Gasoek One"/>
                  <a:ea typeface="Gasoek One"/>
                  <a:cs typeface="Gasoek One"/>
                  <a:sym typeface="Gasoek One"/>
                </a:rPr>
                <a:t>HC-SR04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931051" y="3846332"/>
            <a:ext cx="2678824" cy="529285"/>
            <a:chOff x="0" y="0"/>
            <a:chExt cx="1036010" cy="20469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36010" cy="204696"/>
            </a:xfrm>
            <a:custGeom>
              <a:avLst/>
              <a:gdLst/>
              <a:ahLst/>
              <a:cxnLst/>
              <a:rect r="r" b="b" t="t" l="l"/>
              <a:pathLst>
                <a:path h="204696" w="1036010">
                  <a:moveTo>
                    <a:pt x="92481" y="0"/>
                  </a:moveTo>
                  <a:lnTo>
                    <a:pt x="943528" y="0"/>
                  </a:lnTo>
                  <a:cubicBezTo>
                    <a:pt x="994604" y="0"/>
                    <a:pt x="1036010" y="41405"/>
                    <a:pt x="1036010" y="92481"/>
                  </a:cubicBezTo>
                  <a:lnTo>
                    <a:pt x="1036010" y="112215"/>
                  </a:lnTo>
                  <a:cubicBezTo>
                    <a:pt x="1036010" y="163291"/>
                    <a:pt x="994604" y="204696"/>
                    <a:pt x="943528" y="204696"/>
                  </a:cubicBezTo>
                  <a:lnTo>
                    <a:pt x="92481" y="204696"/>
                  </a:lnTo>
                  <a:cubicBezTo>
                    <a:pt x="41405" y="204696"/>
                    <a:pt x="0" y="163291"/>
                    <a:pt x="0" y="112215"/>
                  </a:cubicBezTo>
                  <a:lnTo>
                    <a:pt x="0" y="92481"/>
                  </a:lnTo>
                  <a:cubicBezTo>
                    <a:pt x="0" y="41405"/>
                    <a:pt x="41405" y="0"/>
                    <a:pt x="92481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036010" cy="242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7"/>
                </a:lnSpc>
              </a:pPr>
              <a:r>
                <a:rPr lang="en-US" sz="2199" spc="101">
                  <a:solidFill>
                    <a:srgbClr val="FFFFFF"/>
                  </a:solidFill>
                  <a:latin typeface="Gasoek One"/>
                  <a:ea typeface="Gasoek One"/>
                  <a:cs typeface="Gasoek One"/>
                  <a:sym typeface="Gasoek One"/>
                </a:rPr>
                <a:t>Motor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798178" y="4404391"/>
            <a:ext cx="2034937" cy="596265"/>
            <a:chOff x="0" y="0"/>
            <a:chExt cx="786993" cy="2306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86993" cy="230600"/>
            </a:xfrm>
            <a:custGeom>
              <a:avLst/>
              <a:gdLst/>
              <a:ahLst/>
              <a:cxnLst/>
              <a:rect r="r" b="b" t="t" l="l"/>
              <a:pathLst>
                <a:path h="230600" w="786993">
                  <a:moveTo>
                    <a:pt x="115300" y="0"/>
                  </a:moveTo>
                  <a:lnTo>
                    <a:pt x="671693" y="0"/>
                  </a:lnTo>
                  <a:cubicBezTo>
                    <a:pt x="702272" y="0"/>
                    <a:pt x="731599" y="12148"/>
                    <a:pt x="753222" y="33771"/>
                  </a:cubicBezTo>
                  <a:cubicBezTo>
                    <a:pt x="774845" y="55393"/>
                    <a:pt x="786993" y="84720"/>
                    <a:pt x="786993" y="115300"/>
                  </a:cubicBezTo>
                  <a:lnTo>
                    <a:pt x="786993" y="115300"/>
                  </a:lnTo>
                  <a:cubicBezTo>
                    <a:pt x="786993" y="178978"/>
                    <a:pt x="735371" y="230600"/>
                    <a:pt x="671693" y="230600"/>
                  </a:cubicBezTo>
                  <a:lnTo>
                    <a:pt x="115300" y="230600"/>
                  </a:lnTo>
                  <a:cubicBezTo>
                    <a:pt x="84720" y="230600"/>
                    <a:pt x="55393" y="218452"/>
                    <a:pt x="33771" y="196829"/>
                  </a:cubicBezTo>
                  <a:cubicBezTo>
                    <a:pt x="12148" y="175206"/>
                    <a:pt x="0" y="145879"/>
                    <a:pt x="0" y="115300"/>
                  </a:cubicBezTo>
                  <a:lnTo>
                    <a:pt x="0" y="115300"/>
                  </a:lnTo>
                  <a:cubicBezTo>
                    <a:pt x="0" y="84720"/>
                    <a:pt x="12148" y="55393"/>
                    <a:pt x="33771" y="33771"/>
                  </a:cubicBezTo>
                  <a:cubicBezTo>
                    <a:pt x="55393" y="12148"/>
                    <a:pt x="84720" y="0"/>
                    <a:pt x="1153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86993" cy="27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  <a:r>
                <a:rPr lang="en-US" sz="2499" spc="114">
                  <a:solidFill>
                    <a:srgbClr val="FF0000"/>
                  </a:solidFill>
                  <a:latin typeface="Gasoek One"/>
                  <a:ea typeface="Gasoek One"/>
                  <a:cs typeface="Gasoek One"/>
                  <a:sym typeface="Gasoek One"/>
                </a:rPr>
                <a:t>Model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931051" y="5086675"/>
            <a:ext cx="2678824" cy="529285"/>
            <a:chOff x="0" y="0"/>
            <a:chExt cx="1036010" cy="20469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6010" cy="204696"/>
            </a:xfrm>
            <a:custGeom>
              <a:avLst/>
              <a:gdLst/>
              <a:ahLst/>
              <a:cxnLst/>
              <a:rect r="r" b="b" t="t" l="l"/>
              <a:pathLst>
                <a:path h="204696" w="1036010">
                  <a:moveTo>
                    <a:pt x="92481" y="0"/>
                  </a:moveTo>
                  <a:lnTo>
                    <a:pt x="943528" y="0"/>
                  </a:lnTo>
                  <a:cubicBezTo>
                    <a:pt x="994604" y="0"/>
                    <a:pt x="1036010" y="41405"/>
                    <a:pt x="1036010" y="92481"/>
                  </a:cubicBezTo>
                  <a:lnTo>
                    <a:pt x="1036010" y="112215"/>
                  </a:lnTo>
                  <a:cubicBezTo>
                    <a:pt x="1036010" y="163291"/>
                    <a:pt x="994604" y="204696"/>
                    <a:pt x="943528" y="204696"/>
                  </a:cubicBezTo>
                  <a:lnTo>
                    <a:pt x="92481" y="204696"/>
                  </a:lnTo>
                  <a:cubicBezTo>
                    <a:pt x="41405" y="204696"/>
                    <a:pt x="0" y="163291"/>
                    <a:pt x="0" y="112215"/>
                  </a:cubicBezTo>
                  <a:lnTo>
                    <a:pt x="0" y="92481"/>
                  </a:lnTo>
                  <a:cubicBezTo>
                    <a:pt x="0" y="41405"/>
                    <a:pt x="41405" y="0"/>
                    <a:pt x="92481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36010" cy="242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7"/>
                </a:lnSpc>
              </a:pPr>
              <a:r>
                <a:rPr lang="en-US" sz="2199" spc="101">
                  <a:solidFill>
                    <a:srgbClr val="FFFFFF"/>
                  </a:solidFill>
                  <a:latin typeface="Gasoek One"/>
                  <a:ea typeface="Gasoek One"/>
                  <a:cs typeface="Gasoek One"/>
                  <a:sym typeface="Gasoek One"/>
                </a:rPr>
                <a:t>Direction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931051" y="5781817"/>
            <a:ext cx="2678824" cy="529285"/>
            <a:chOff x="0" y="0"/>
            <a:chExt cx="1036010" cy="20469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36010" cy="204696"/>
            </a:xfrm>
            <a:custGeom>
              <a:avLst/>
              <a:gdLst/>
              <a:ahLst/>
              <a:cxnLst/>
              <a:rect r="r" b="b" t="t" l="l"/>
              <a:pathLst>
                <a:path h="204696" w="1036010">
                  <a:moveTo>
                    <a:pt x="92481" y="0"/>
                  </a:moveTo>
                  <a:lnTo>
                    <a:pt x="943528" y="0"/>
                  </a:lnTo>
                  <a:cubicBezTo>
                    <a:pt x="994604" y="0"/>
                    <a:pt x="1036010" y="41405"/>
                    <a:pt x="1036010" y="92481"/>
                  </a:cubicBezTo>
                  <a:lnTo>
                    <a:pt x="1036010" y="112215"/>
                  </a:lnTo>
                  <a:cubicBezTo>
                    <a:pt x="1036010" y="163291"/>
                    <a:pt x="994604" y="204696"/>
                    <a:pt x="943528" y="204696"/>
                  </a:cubicBezTo>
                  <a:lnTo>
                    <a:pt x="92481" y="204696"/>
                  </a:lnTo>
                  <a:cubicBezTo>
                    <a:pt x="41405" y="204696"/>
                    <a:pt x="0" y="163291"/>
                    <a:pt x="0" y="112215"/>
                  </a:cubicBezTo>
                  <a:lnTo>
                    <a:pt x="0" y="92481"/>
                  </a:lnTo>
                  <a:cubicBezTo>
                    <a:pt x="0" y="41405"/>
                    <a:pt x="41405" y="0"/>
                    <a:pt x="92481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036010" cy="242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7"/>
                </a:lnSpc>
              </a:pPr>
              <a:r>
                <a:rPr lang="en-US" sz="2199" spc="101">
                  <a:solidFill>
                    <a:srgbClr val="FFFFFF"/>
                  </a:solidFill>
                  <a:latin typeface="Gasoek One"/>
                  <a:ea typeface="Gasoek One"/>
                  <a:cs typeface="Gasoek One"/>
                  <a:sym typeface="Gasoek One"/>
                </a:rPr>
                <a:t>HC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931051" y="6473270"/>
            <a:ext cx="2678824" cy="529285"/>
            <a:chOff x="0" y="0"/>
            <a:chExt cx="1036010" cy="20469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36010" cy="204696"/>
            </a:xfrm>
            <a:custGeom>
              <a:avLst/>
              <a:gdLst/>
              <a:ahLst/>
              <a:cxnLst/>
              <a:rect r="r" b="b" t="t" l="l"/>
              <a:pathLst>
                <a:path h="204696" w="1036010">
                  <a:moveTo>
                    <a:pt x="92481" y="0"/>
                  </a:moveTo>
                  <a:lnTo>
                    <a:pt x="943528" y="0"/>
                  </a:lnTo>
                  <a:cubicBezTo>
                    <a:pt x="994604" y="0"/>
                    <a:pt x="1036010" y="41405"/>
                    <a:pt x="1036010" y="92481"/>
                  </a:cubicBezTo>
                  <a:lnTo>
                    <a:pt x="1036010" y="112215"/>
                  </a:lnTo>
                  <a:cubicBezTo>
                    <a:pt x="1036010" y="163291"/>
                    <a:pt x="994604" y="204696"/>
                    <a:pt x="943528" y="204696"/>
                  </a:cubicBezTo>
                  <a:lnTo>
                    <a:pt x="92481" y="204696"/>
                  </a:lnTo>
                  <a:cubicBezTo>
                    <a:pt x="41405" y="204696"/>
                    <a:pt x="0" y="163291"/>
                    <a:pt x="0" y="112215"/>
                  </a:cubicBezTo>
                  <a:lnTo>
                    <a:pt x="0" y="92481"/>
                  </a:lnTo>
                  <a:cubicBezTo>
                    <a:pt x="0" y="41405"/>
                    <a:pt x="41405" y="0"/>
                    <a:pt x="92481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1036010" cy="242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7"/>
                </a:lnSpc>
              </a:pPr>
              <a:r>
                <a:rPr lang="en-US" sz="2199" spc="101">
                  <a:solidFill>
                    <a:srgbClr val="FFFFFF"/>
                  </a:solidFill>
                  <a:latin typeface="Gasoek One"/>
                  <a:ea typeface="Gasoek One"/>
                  <a:cs typeface="Gasoek One"/>
                  <a:sym typeface="Gasoek One"/>
                </a:rPr>
                <a:t>UART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5798178" y="7012150"/>
            <a:ext cx="2034937" cy="596265"/>
            <a:chOff x="0" y="0"/>
            <a:chExt cx="786993" cy="2306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86993" cy="230600"/>
            </a:xfrm>
            <a:custGeom>
              <a:avLst/>
              <a:gdLst/>
              <a:ahLst/>
              <a:cxnLst/>
              <a:rect r="r" b="b" t="t" l="l"/>
              <a:pathLst>
                <a:path h="230600" w="786993">
                  <a:moveTo>
                    <a:pt x="115300" y="0"/>
                  </a:moveTo>
                  <a:lnTo>
                    <a:pt x="671693" y="0"/>
                  </a:lnTo>
                  <a:cubicBezTo>
                    <a:pt x="702272" y="0"/>
                    <a:pt x="731599" y="12148"/>
                    <a:pt x="753222" y="33771"/>
                  </a:cubicBezTo>
                  <a:cubicBezTo>
                    <a:pt x="774845" y="55393"/>
                    <a:pt x="786993" y="84720"/>
                    <a:pt x="786993" y="115300"/>
                  </a:cubicBezTo>
                  <a:lnTo>
                    <a:pt x="786993" y="115300"/>
                  </a:lnTo>
                  <a:cubicBezTo>
                    <a:pt x="786993" y="178978"/>
                    <a:pt x="735371" y="230600"/>
                    <a:pt x="671693" y="230600"/>
                  </a:cubicBezTo>
                  <a:lnTo>
                    <a:pt x="115300" y="230600"/>
                  </a:lnTo>
                  <a:cubicBezTo>
                    <a:pt x="84720" y="230600"/>
                    <a:pt x="55393" y="218452"/>
                    <a:pt x="33771" y="196829"/>
                  </a:cubicBezTo>
                  <a:cubicBezTo>
                    <a:pt x="12148" y="175206"/>
                    <a:pt x="0" y="145879"/>
                    <a:pt x="0" y="115300"/>
                  </a:cubicBezTo>
                  <a:lnTo>
                    <a:pt x="0" y="115300"/>
                  </a:lnTo>
                  <a:cubicBezTo>
                    <a:pt x="0" y="84720"/>
                    <a:pt x="12148" y="55393"/>
                    <a:pt x="33771" y="33771"/>
                  </a:cubicBezTo>
                  <a:cubicBezTo>
                    <a:pt x="55393" y="12148"/>
                    <a:pt x="84720" y="0"/>
                    <a:pt x="1153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786993" cy="27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74"/>
                </a:lnSpc>
              </a:pPr>
              <a:r>
                <a:rPr lang="en-US" sz="2499" spc="114">
                  <a:solidFill>
                    <a:srgbClr val="FF0000"/>
                  </a:solidFill>
                  <a:latin typeface="Gasoek One"/>
                  <a:ea typeface="Gasoek One"/>
                  <a:cs typeface="Gasoek One"/>
                  <a:sym typeface="Gasoek One"/>
                </a:rPr>
                <a:t>Periph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931051" y="7717173"/>
            <a:ext cx="2678824" cy="529285"/>
            <a:chOff x="0" y="0"/>
            <a:chExt cx="1036010" cy="204696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36010" cy="204696"/>
            </a:xfrm>
            <a:custGeom>
              <a:avLst/>
              <a:gdLst/>
              <a:ahLst/>
              <a:cxnLst/>
              <a:rect r="r" b="b" t="t" l="l"/>
              <a:pathLst>
                <a:path h="204696" w="1036010">
                  <a:moveTo>
                    <a:pt x="92481" y="0"/>
                  </a:moveTo>
                  <a:lnTo>
                    <a:pt x="943528" y="0"/>
                  </a:lnTo>
                  <a:cubicBezTo>
                    <a:pt x="994604" y="0"/>
                    <a:pt x="1036010" y="41405"/>
                    <a:pt x="1036010" y="92481"/>
                  </a:cubicBezTo>
                  <a:lnTo>
                    <a:pt x="1036010" y="112215"/>
                  </a:lnTo>
                  <a:cubicBezTo>
                    <a:pt x="1036010" y="163291"/>
                    <a:pt x="994604" y="204696"/>
                    <a:pt x="943528" y="204696"/>
                  </a:cubicBezTo>
                  <a:lnTo>
                    <a:pt x="92481" y="204696"/>
                  </a:lnTo>
                  <a:cubicBezTo>
                    <a:pt x="41405" y="204696"/>
                    <a:pt x="0" y="163291"/>
                    <a:pt x="0" y="112215"/>
                  </a:cubicBezTo>
                  <a:lnTo>
                    <a:pt x="0" y="92481"/>
                  </a:lnTo>
                  <a:cubicBezTo>
                    <a:pt x="0" y="41405"/>
                    <a:pt x="41405" y="0"/>
                    <a:pt x="92481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036010" cy="242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7"/>
                </a:lnSpc>
              </a:pPr>
              <a:r>
                <a:rPr lang="en-US" sz="2199" spc="101">
                  <a:solidFill>
                    <a:srgbClr val="FFFFFF"/>
                  </a:solidFill>
                  <a:latin typeface="Gasoek One"/>
                  <a:ea typeface="Gasoek One"/>
                  <a:cs typeface="Gasoek One"/>
                  <a:sym typeface="Gasoek One"/>
                </a:rPr>
                <a:t>GPIO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931051" y="8408626"/>
            <a:ext cx="2678824" cy="529285"/>
            <a:chOff x="0" y="0"/>
            <a:chExt cx="1036010" cy="20469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036010" cy="204696"/>
            </a:xfrm>
            <a:custGeom>
              <a:avLst/>
              <a:gdLst/>
              <a:ahLst/>
              <a:cxnLst/>
              <a:rect r="r" b="b" t="t" l="l"/>
              <a:pathLst>
                <a:path h="204696" w="1036010">
                  <a:moveTo>
                    <a:pt x="92481" y="0"/>
                  </a:moveTo>
                  <a:lnTo>
                    <a:pt x="943528" y="0"/>
                  </a:lnTo>
                  <a:cubicBezTo>
                    <a:pt x="994604" y="0"/>
                    <a:pt x="1036010" y="41405"/>
                    <a:pt x="1036010" y="92481"/>
                  </a:cubicBezTo>
                  <a:lnTo>
                    <a:pt x="1036010" y="112215"/>
                  </a:lnTo>
                  <a:cubicBezTo>
                    <a:pt x="1036010" y="163291"/>
                    <a:pt x="994604" y="204696"/>
                    <a:pt x="943528" y="204696"/>
                  </a:cubicBezTo>
                  <a:lnTo>
                    <a:pt x="92481" y="204696"/>
                  </a:lnTo>
                  <a:cubicBezTo>
                    <a:pt x="41405" y="204696"/>
                    <a:pt x="0" y="163291"/>
                    <a:pt x="0" y="112215"/>
                  </a:cubicBezTo>
                  <a:lnTo>
                    <a:pt x="0" y="92481"/>
                  </a:lnTo>
                  <a:cubicBezTo>
                    <a:pt x="0" y="41405"/>
                    <a:pt x="41405" y="0"/>
                    <a:pt x="92481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036010" cy="242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7"/>
                </a:lnSpc>
              </a:pPr>
              <a:r>
                <a:rPr lang="en-US" sz="2199" spc="101">
                  <a:solidFill>
                    <a:srgbClr val="FFFFFF"/>
                  </a:solidFill>
                  <a:latin typeface="Gasoek One"/>
                  <a:ea typeface="Gasoek One"/>
                  <a:cs typeface="Gasoek One"/>
                  <a:sym typeface="Gasoek One"/>
                </a:rPr>
                <a:t>TIM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931051" y="9081029"/>
            <a:ext cx="2678824" cy="529285"/>
            <a:chOff x="0" y="0"/>
            <a:chExt cx="1036010" cy="20469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36010" cy="204696"/>
            </a:xfrm>
            <a:custGeom>
              <a:avLst/>
              <a:gdLst/>
              <a:ahLst/>
              <a:cxnLst/>
              <a:rect r="r" b="b" t="t" l="l"/>
              <a:pathLst>
                <a:path h="204696" w="1036010">
                  <a:moveTo>
                    <a:pt x="92481" y="0"/>
                  </a:moveTo>
                  <a:lnTo>
                    <a:pt x="943528" y="0"/>
                  </a:lnTo>
                  <a:cubicBezTo>
                    <a:pt x="994604" y="0"/>
                    <a:pt x="1036010" y="41405"/>
                    <a:pt x="1036010" y="92481"/>
                  </a:cubicBezTo>
                  <a:lnTo>
                    <a:pt x="1036010" y="112215"/>
                  </a:lnTo>
                  <a:cubicBezTo>
                    <a:pt x="1036010" y="163291"/>
                    <a:pt x="994604" y="204696"/>
                    <a:pt x="943528" y="204696"/>
                  </a:cubicBezTo>
                  <a:lnTo>
                    <a:pt x="92481" y="204696"/>
                  </a:lnTo>
                  <a:cubicBezTo>
                    <a:pt x="41405" y="204696"/>
                    <a:pt x="0" y="163291"/>
                    <a:pt x="0" y="112215"/>
                  </a:cubicBezTo>
                  <a:lnTo>
                    <a:pt x="0" y="92481"/>
                  </a:lnTo>
                  <a:cubicBezTo>
                    <a:pt x="0" y="41405"/>
                    <a:pt x="41405" y="0"/>
                    <a:pt x="92481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036010" cy="2427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57"/>
                </a:lnSpc>
              </a:pPr>
              <a:r>
                <a:rPr lang="en-US" sz="2199" spc="101">
                  <a:solidFill>
                    <a:srgbClr val="FFFFFF"/>
                  </a:solidFill>
                  <a:latin typeface="Gasoek One"/>
                  <a:ea typeface="Gasoek One"/>
                  <a:cs typeface="Gasoek One"/>
                  <a:sym typeface="Gasoek One"/>
                </a:rPr>
                <a:t>UART</a:t>
              </a:r>
            </a:p>
          </p:txBody>
        </p:sp>
      </p:grpSp>
      <p:sp>
        <p:nvSpPr>
          <p:cNvPr name="AutoShape 45" id="45"/>
          <p:cNvSpPr/>
          <p:nvPr/>
        </p:nvSpPr>
        <p:spPr>
          <a:xfrm flipH="true">
            <a:off x="6815647" y="824970"/>
            <a:ext cx="0" cy="10358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6815647" y="1860809"/>
            <a:ext cx="1115405" cy="46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6815647" y="1166966"/>
            <a:ext cx="1115405" cy="46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8" id="48"/>
          <p:cNvSpPr/>
          <p:nvPr/>
        </p:nvSpPr>
        <p:spPr>
          <a:xfrm flipH="true">
            <a:off x="6849898" y="3036264"/>
            <a:ext cx="0" cy="11121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>
            <a:off x="6849898" y="4148365"/>
            <a:ext cx="11154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6849898" y="3454522"/>
            <a:ext cx="11154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>
            <a:off x="6815647" y="4924394"/>
            <a:ext cx="0" cy="11121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>
            <a:off x="6815647" y="6036495"/>
            <a:ext cx="11154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>
            <a:off x="6815647" y="5342651"/>
            <a:ext cx="11154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>
            <a:off x="6815647" y="6041819"/>
            <a:ext cx="0" cy="6914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>
            <a:off x="6849898" y="6733272"/>
            <a:ext cx="1081153" cy="46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H="true">
            <a:off x="6815647" y="7532153"/>
            <a:ext cx="0" cy="11121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>
            <a:off x="6815647" y="8644254"/>
            <a:ext cx="11154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>
            <a:off x="6815647" y="7950410"/>
            <a:ext cx="111540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9" id="59"/>
          <p:cNvSpPr/>
          <p:nvPr/>
        </p:nvSpPr>
        <p:spPr>
          <a:xfrm>
            <a:off x="6815647" y="8649578"/>
            <a:ext cx="0" cy="69145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0" id="60"/>
          <p:cNvSpPr/>
          <p:nvPr/>
        </p:nvSpPr>
        <p:spPr>
          <a:xfrm>
            <a:off x="6849898" y="9341031"/>
            <a:ext cx="10811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1" id="61"/>
          <p:cNvSpPr/>
          <p:nvPr/>
        </p:nvSpPr>
        <p:spPr>
          <a:xfrm>
            <a:off x="4942173" y="7272151"/>
            <a:ext cx="856004" cy="3813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2" id="62"/>
          <p:cNvSpPr/>
          <p:nvPr/>
        </p:nvSpPr>
        <p:spPr>
          <a:xfrm flipV="true">
            <a:off x="4942173" y="4683442"/>
            <a:ext cx="85600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3" id="63"/>
          <p:cNvSpPr/>
          <p:nvPr/>
        </p:nvSpPr>
        <p:spPr>
          <a:xfrm flipV="true">
            <a:off x="4942173" y="2757213"/>
            <a:ext cx="85600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4942173" y="469657"/>
            <a:ext cx="85600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V="true">
            <a:off x="4942173" y="228705"/>
            <a:ext cx="0" cy="70434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6" id="66"/>
          <p:cNvSpPr txBox="true"/>
          <p:nvPr/>
        </p:nvSpPr>
        <p:spPr>
          <a:xfrm rot="0">
            <a:off x="11979133" y="243804"/>
            <a:ext cx="4404570" cy="144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AP</a:t>
            </a:r>
          </a:p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-Event Check</a:t>
            </a:r>
          </a:p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-Execute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1979133" y="2532875"/>
            <a:ext cx="4404570" cy="144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Driver</a:t>
            </a:r>
          </a:p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-초음파센서 세팅</a:t>
            </a:r>
          </a:p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-모터 세팅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1979133" y="4466059"/>
            <a:ext cx="4404570" cy="193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Model</a:t>
            </a:r>
          </a:p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-좌,우 방향 상태 저장</a:t>
            </a:r>
          </a:p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-초음파 상태 저장</a:t>
            </a:r>
          </a:p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-UART 상태 저장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979133" y="7027395"/>
            <a:ext cx="4404570" cy="193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Periph</a:t>
            </a:r>
          </a:p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-GPIO 드라이버</a:t>
            </a:r>
          </a:p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-TIMER 드라이버</a:t>
            </a:r>
          </a:p>
          <a:p>
            <a:pPr algn="l">
              <a:lnSpc>
                <a:spcPts val="3892"/>
              </a:lnSpc>
            </a:pPr>
            <a:r>
              <a:rPr lang="en-US" sz="2800" spc="128">
                <a:solidFill>
                  <a:srgbClr val="222222"/>
                </a:solidFill>
                <a:latin typeface="210 합창단"/>
                <a:ea typeface="210 합창단"/>
                <a:cs typeface="210 합창단"/>
                <a:sym typeface="210 합창단"/>
              </a:rPr>
              <a:t>-UART 드라이버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918111" y="2053893"/>
            <a:ext cx="3437632" cy="68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spc="183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H/W 아키텍쳐</a:t>
            </a:r>
          </a:p>
        </p:txBody>
      </p:sp>
      <p:sp>
        <p:nvSpPr>
          <p:cNvPr name="AutoShape 71" id="71"/>
          <p:cNvSpPr/>
          <p:nvPr/>
        </p:nvSpPr>
        <p:spPr>
          <a:xfrm>
            <a:off x="7833115" y="526838"/>
            <a:ext cx="414601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>
            <a:off x="7833115" y="2776263"/>
            <a:ext cx="414601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>
            <a:off x="7833115" y="4683442"/>
            <a:ext cx="414601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>
            <a:off x="7833115" y="7317123"/>
            <a:ext cx="414601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25027" y="821244"/>
            <a:ext cx="14416722" cy="9208681"/>
          </a:xfrm>
          <a:custGeom>
            <a:avLst/>
            <a:gdLst/>
            <a:ahLst/>
            <a:cxnLst/>
            <a:rect r="r" b="b" t="t" l="l"/>
            <a:pathLst>
              <a:path h="9208681" w="14416722">
                <a:moveTo>
                  <a:pt x="0" y="0"/>
                </a:moveTo>
                <a:lnTo>
                  <a:pt x="14416723" y="0"/>
                </a:lnTo>
                <a:lnTo>
                  <a:pt x="14416723" y="9208682"/>
                </a:lnTo>
                <a:lnTo>
                  <a:pt x="0" y="9208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7911" y="136714"/>
            <a:ext cx="2541240" cy="68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9"/>
              </a:lnSpc>
              <a:spcBef>
                <a:spcPct val="0"/>
              </a:spcBef>
            </a:pPr>
            <a:r>
              <a:rPr lang="en-US" sz="3999" spc="183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H/W FSM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83213"/>
            <a:ext cx="7873061" cy="67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271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* Challenges: 개발/배포 환경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6800" y="5618820"/>
            <a:ext cx="14573941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865"/>
              </a:lnSpc>
              <a:buFont typeface="Arial"/>
              <a:buChar char="•"/>
            </a:pPr>
            <a:r>
              <a:rPr lang="en-US" sz="3500" spc="161">
                <a:solidFill>
                  <a:srgbClr val="FF313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Code Quality Tools</a:t>
            </a: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: </a:t>
            </a:r>
            <a:r>
              <a:rPr lang="en-US" sz="3500" spc="16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Formatter</a:t>
            </a: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Linter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6800" y="2438860"/>
            <a:ext cx="14820765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865"/>
              </a:lnSpc>
              <a:buFont typeface="Arial"/>
              <a:buChar char="•"/>
            </a:pP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현재 사용중인 </a:t>
            </a:r>
            <a:r>
              <a:rPr lang="en-US" sz="3500" spc="161">
                <a:solidFill>
                  <a:srgbClr val="FF313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개발 환경</a:t>
            </a: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과 </a:t>
            </a:r>
            <a:r>
              <a:rPr lang="en-US" sz="3500" spc="161">
                <a:solidFill>
                  <a:srgbClr val="FF313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배포 환경</a:t>
            </a: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 동일한가?</a:t>
            </a:r>
          </a:p>
          <a:p>
            <a:pPr algn="l" marL="1511301" indent="-503767" lvl="2">
              <a:lnSpc>
                <a:spcPts val="4865"/>
              </a:lnSpc>
              <a:buFont typeface="Arial"/>
              <a:buChar char="⚬"/>
            </a:pP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Arm64 (AArch64) </a:t>
            </a:r>
            <a:r>
              <a:rPr lang="en-US" sz="3500" spc="16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vs</a:t>
            </a: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Amd64 (x86-64)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6800" y="4333640"/>
            <a:ext cx="14820765" cy="59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865"/>
              </a:lnSpc>
              <a:buFont typeface="Arial"/>
              <a:buChar char="•"/>
            </a:pP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작성한 프로그램과 배포 환경에서의 시스템 패키지와의 </a:t>
            </a:r>
            <a:r>
              <a:rPr lang="en-US" sz="3500" spc="161">
                <a:solidFill>
                  <a:srgbClr val="FF313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호환성</a:t>
            </a: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6800" y="6903999"/>
            <a:ext cx="14820765" cy="104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865"/>
              </a:lnSpc>
              <a:buFont typeface="Arial"/>
              <a:buChar char="•"/>
            </a:pPr>
            <a:r>
              <a:rPr lang="en-US" sz="3500" spc="161">
                <a:solidFill>
                  <a:srgbClr val="FF3131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Reproducibility</a:t>
            </a:r>
          </a:p>
          <a:p>
            <a:pPr algn="l" marL="1079499" indent="-359833" lvl="2">
              <a:lnSpc>
                <a:spcPts val="3474"/>
              </a:lnSpc>
              <a:buFont typeface="Arial"/>
              <a:buChar char="⚬"/>
            </a:pPr>
            <a:r>
              <a:rPr lang="en-US" sz="2499" spc="114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팀원들의 PC 를 포함한 다른 PC 에서도 동일하게, 정상적으로 작동해야 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7089" y="288517"/>
            <a:ext cx="440457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b="true" sz="5000" spc="23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3.S/W 개발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25805" y="2870205"/>
            <a:ext cx="7109561" cy="6158657"/>
          </a:xfrm>
          <a:custGeom>
            <a:avLst/>
            <a:gdLst/>
            <a:ahLst/>
            <a:cxnLst/>
            <a:rect r="r" b="b" t="t" l="l"/>
            <a:pathLst>
              <a:path h="6158657" w="7109561">
                <a:moveTo>
                  <a:pt x="0" y="0"/>
                </a:moveTo>
                <a:lnTo>
                  <a:pt x="7109561" y="0"/>
                </a:lnTo>
                <a:lnTo>
                  <a:pt x="7109561" y="6158658"/>
                </a:lnTo>
                <a:lnTo>
                  <a:pt x="0" y="6158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6245295" y="7115287"/>
            <a:ext cx="1746068" cy="536863"/>
            <a:chOff x="0" y="0"/>
            <a:chExt cx="459870" cy="14139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9870" cy="141396"/>
            </a:xfrm>
            <a:custGeom>
              <a:avLst/>
              <a:gdLst/>
              <a:ahLst/>
              <a:cxnLst/>
              <a:rect r="r" b="b" t="t" l="l"/>
              <a:pathLst>
                <a:path h="141396" w="459870">
                  <a:moveTo>
                    <a:pt x="0" y="0"/>
                  </a:moveTo>
                  <a:lnTo>
                    <a:pt x="459870" y="0"/>
                  </a:lnTo>
                  <a:lnTo>
                    <a:pt x="459870" y="141396"/>
                  </a:lnTo>
                  <a:lnTo>
                    <a:pt x="0" y="141396"/>
                  </a:lnTo>
                  <a:close/>
                </a:path>
              </a:pathLst>
            </a:custGeom>
            <a:solidFill>
              <a:srgbClr val="6CE5E8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59870" cy="1985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0000"/>
                  </a:solidFill>
                  <a:latin typeface="Nanum Myeongjo Bold"/>
                  <a:ea typeface="Nanum Myeongjo Bold"/>
                  <a:cs typeface="Nanum Myeongjo Bold"/>
                  <a:sym typeface="Nanum Myeongjo Bold"/>
                </a:rPr>
                <a:t>Jetson Nano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04900" y="1112297"/>
            <a:ext cx="78730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9542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* Reproducibility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04900" y="2237880"/>
            <a:ext cx="1654671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Container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77961" y="2164855"/>
            <a:ext cx="374104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5271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*Challenges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95430" y="2885580"/>
            <a:ext cx="7566304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컨테이너에서 </a:t>
            </a:r>
            <a:r>
              <a:rPr lang="en-US" sz="2000" spc="92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GPU 장치</a:t>
            </a: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를 사용할 수 있는가?</a:t>
            </a:r>
          </a:p>
          <a:p>
            <a:pPr algn="l">
              <a:lnSpc>
                <a:spcPts val="2780"/>
              </a:lnSpc>
            </a:pPr>
            <a:r>
              <a:rPr lang="en-US" sz="2000" spc="92">
                <a:solidFill>
                  <a:srgbClr val="8C52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</a:t>
            </a:r>
            <a:r>
              <a:rPr lang="en-US" sz="2000" spc="92">
                <a:solidFill>
                  <a:srgbClr val="8C52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➡️</a:t>
            </a: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spc="92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NVIDIA 컨테이너 런타임 사용. GPU 접근 허용 및 할당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95430" y="5661026"/>
            <a:ext cx="7042382" cy="70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컨테이너에서 Host OS 의</a:t>
            </a:r>
            <a:r>
              <a:rPr lang="en-US" sz="2000" spc="92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000" spc="92">
                <a:solidFill>
                  <a:srgbClr val="FF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주변장치 </a:t>
            </a:r>
            <a:r>
              <a:rPr lang="en-US" sz="2000" spc="92">
                <a:solidFill>
                  <a:srgbClr val="FF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(비디오, MCU)</a:t>
            </a: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를 사용할 수 있는가?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95430" y="6463579"/>
            <a:ext cx="7042382" cy="10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컨테이너에서 root 가 아닌 사용자가 </a:t>
            </a:r>
            <a:r>
              <a:rPr lang="en-US" sz="2000" spc="92">
                <a:solidFill>
                  <a:srgbClr val="FF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주변장치 </a:t>
            </a:r>
            <a:r>
              <a:rPr lang="en-US" sz="2000" spc="92">
                <a:solidFill>
                  <a:srgbClr val="FF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(비디오, MCU) </a:t>
            </a: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를 사용할 수 있는가?</a:t>
            </a:r>
          </a:p>
          <a:p>
            <a:pPr algn="l">
              <a:lnSpc>
                <a:spcPts val="2780"/>
              </a:lnSpc>
            </a:pP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</a:t>
            </a:r>
            <a:r>
              <a:rPr lang="en-US" sz="2000" spc="92">
                <a:solidFill>
                  <a:srgbClr val="8C52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➡️</a:t>
            </a: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spc="92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사용자가 속한 group 추가: video, dialout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95430" y="8202931"/>
            <a:ext cx="704238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도커 네트워크와 외부 프로세스와 통신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95430" y="3660043"/>
            <a:ext cx="7566304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컨테이너에서 모델 추론 시 </a:t>
            </a:r>
            <a:r>
              <a:rPr lang="en-US" sz="2000" spc="92">
                <a:solidFill>
                  <a:srgbClr val="FF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GPU 장치</a:t>
            </a: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를 사용할 수 있는가?</a:t>
            </a:r>
          </a:p>
          <a:p>
            <a:pPr algn="l" marL="863601" indent="-287867" lvl="2">
              <a:lnSpc>
                <a:spcPts val="2780"/>
              </a:lnSpc>
              <a:buFont typeface="Arial"/>
              <a:buChar char="⚬"/>
            </a:pP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version of </a:t>
            </a:r>
            <a:r>
              <a:rPr lang="en-US" sz="2000" spc="92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cuda</a:t>
            </a:r>
          </a:p>
          <a:p>
            <a:pPr algn="l" marL="863601" indent="-287867" lvl="2">
              <a:lnSpc>
                <a:spcPts val="2780"/>
              </a:lnSpc>
              <a:buFont typeface="Arial"/>
              <a:buChar char="⚬"/>
            </a:pP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version of </a:t>
            </a:r>
            <a:r>
              <a:rPr lang="en-US" sz="2000" spc="92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torch</a:t>
            </a: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, </a:t>
            </a:r>
            <a:r>
              <a:rPr lang="en-US" sz="2000" spc="92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ultralytics</a:t>
            </a: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  <a:r>
              <a:rPr lang="en-US" sz="2000" spc="92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(YOLO)</a:t>
            </a:r>
            <a:r>
              <a:rPr lang="en-US" sz="2000" spc="92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dependency</a:t>
            </a:r>
          </a:p>
          <a:p>
            <a:pPr algn="l">
              <a:lnSpc>
                <a:spcPts val="2780"/>
              </a:lnSpc>
            </a:pPr>
            <a:r>
              <a:rPr lang="en-US" sz="2000" spc="92">
                <a:solidFill>
                  <a:srgbClr val="8C52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</a:t>
            </a:r>
            <a:r>
              <a:rPr lang="en-US" sz="2000" spc="92">
                <a:solidFill>
                  <a:srgbClr val="8C52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➡️</a:t>
            </a:r>
            <a:r>
              <a:rPr lang="en-US" sz="2000" spc="92">
                <a:solidFill>
                  <a:srgbClr val="8C52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000" spc="92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.whl 패키지 설치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  <p:sp>
        <p:nvSpPr>
          <p:cNvPr name="AutoShape 15" id="15"/>
          <p:cNvSpPr/>
          <p:nvPr/>
        </p:nvSpPr>
        <p:spPr>
          <a:xfrm>
            <a:off x="6052816" y="7383718"/>
            <a:ext cx="192479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1264" y="2808598"/>
            <a:ext cx="11378900" cy="6899103"/>
          </a:xfrm>
          <a:custGeom>
            <a:avLst/>
            <a:gdLst/>
            <a:ahLst/>
            <a:cxnLst/>
            <a:rect r="r" b="b" t="t" l="l"/>
            <a:pathLst>
              <a:path h="6899103" w="11378900">
                <a:moveTo>
                  <a:pt x="0" y="0"/>
                </a:moveTo>
                <a:lnTo>
                  <a:pt x="11378901" y="0"/>
                </a:lnTo>
                <a:lnTo>
                  <a:pt x="11378901" y="6899103"/>
                </a:lnTo>
                <a:lnTo>
                  <a:pt x="0" y="68991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90" t="0" r="-3514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09014" y="1106143"/>
            <a:ext cx="7873061" cy="67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9542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* Reproducibility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1264" y="2004688"/>
            <a:ext cx="6323932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3000" spc="138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Development Containers Stages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8172" y="1444338"/>
            <a:ext cx="7765828" cy="1092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08"/>
              </a:lnSpc>
            </a:pPr>
            <a:r>
              <a:rPr lang="en-US" sz="6291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원격 개발 흐름도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58172" y="3218937"/>
            <a:ext cx="16230600" cy="3849127"/>
          </a:xfrm>
          <a:custGeom>
            <a:avLst/>
            <a:gdLst/>
            <a:ahLst/>
            <a:cxnLst/>
            <a:rect r="r" b="b" t="t" l="l"/>
            <a:pathLst>
              <a:path h="3849127" w="16230600">
                <a:moveTo>
                  <a:pt x="0" y="0"/>
                </a:moveTo>
                <a:lnTo>
                  <a:pt x="16230600" y="0"/>
                </a:lnTo>
                <a:lnTo>
                  <a:pt x="16230600" y="3849126"/>
                </a:lnTo>
                <a:lnTo>
                  <a:pt x="0" y="3849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1916" r="0" b="-11435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4348650" y="5652569"/>
            <a:ext cx="2609263" cy="930927"/>
            <a:chOff x="0" y="0"/>
            <a:chExt cx="687213" cy="245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7213" cy="245182"/>
            </a:xfrm>
            <a:custGeom>
              <a:avLst/>
              <a:gdLst/>
              <a:ahLst/>
              <a:cxnLst/>
              <a:rect r="r" b="b" t="t" l="l"/>
              <a:pathLst>
                <a:path h="245182" w="687213">
                  <a:moveTo>
                    <a:pt x="0" y="0"/>
                  </a:moveTo>
                  <a:lnTo>
                    <a:pt x="687213" y="0"/>
                  </a:lnTo>
                  <a:lnTo>
                    <a:pt x="687213" y="245182"/>
                  </a:lnTo>
                  <a:lnTo>
                    <a:pt x="0" y="245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687213" cy="292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83213"/>
            <a:ext cx="1312235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5271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* Challenges: ML 모델 파이프라인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04900" y="2057913"/>
            <a:ext cx="14820765" cy="546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865"/>
              </a:lnSpc>
              <a:buFont typeface="Arial"/>
              <a:buChar char="•"/>
            </a:pP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모델 입력/출력 간의 Shape 일치</a:t>
            </a:r>
          </a:p>
          <a:p>
            <a:pPr algn="l" marL="1511301" indent="-503767" lvl="2">
              <a:lnSpc>
                <a:spcPts val="4865"/>
              </a:lnSpc>
              <a:buFont typeface="Arial"/>
              <a:buChar char="⚬"/>
            </a:pPr>
            <a:r>
              <a:rPr lang="en-US" sz="3500" spc="16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Object Detection</a:t>
            </a:r>
          </a:p>
          <a:p>
            <a:pPr algn="l" marL="2266952" indent="-566738" lvl="3">
              <a:lnSpc>
                <a:spcPts val="4865"/>
              </a:lnSpc>
              <a:buFont typeface="Arial"/>
              <a:buChar char="￭"/>
            </a:pP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사람 인식</a:t>
            </a:r>
          </a:p>
          <a:p>
            <a:pPr algn="l" marL="1511301" indent="-503767" lvl="2">
              <a:lnSpc>
                <a:spcPts val="4865"/>
              </a:lnSpc>
              <a:buFont typeface="Arial"/>
              <a:buChar char="⚬"/>
            </a:pPr>
            <a:r>
              <a:rPr lang="en-US" sz="3500" spc="16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Pose Estimation</a:t>
            </a:r>
          </a:p>
          <a:p>
            <a:pPr algn="l" marL="2266952" indent="-566738" lvl="3">
              <a:lnSpc>
                <a:spcPts val="4865"/>
              </a:lnSpc>
              <a:buFont typeface="Arial"/>
              <a:buChar char="￭"/>
            </a:pP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탐지된 사람의 포즈 추정 </a:t>
            </a:r>
          </a:p>
          <a:p>
            <a:pPr algn="l" marL="1511301" indent="-503767" lvl="2">
              <a:lnSpc>
                <a:spcPts val="4865"/>
              </a:lnSpc>
              <a:buFont typeface="Arial"/>
              <a:buChar char="⚬"/>
            </a:pPr>
            <a:r>
              <a:rPr lang="en-US" sz="3500" spc="16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Multiple Object Tracking (</a:t>
            </a:r>
            <a:r>
              <a:rPr lang="en-US" sz="3500" spc="161">
                <a:solidFill>
                  <a:srgbClr val="FF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MOT</a:t>
            </a:r>
            <a:r>
              <a:rPr lang="en-US" sz="3500" spc="16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)</a:t>
            </a:r>
          </a:p>
          <a:p>
            <a:pPr algn="l" marL="2266952" indent="-566738" lvl="3">
              <a:lnSpc>
                <a:spcPts val="4865"/>
              </a:lnSpc>
              <a:buFont typeface="Arial"/>
              <a:buChar char="￭"/>
            </a:pP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동일한 사람에 대해 고유한 id 부여</a:t>
            </a:r>
          </a:p>
          <a:p>
            <a:pPr algn="l" marL="1511301" indent="-503767" lvl="2">
              <a:lnSpc>
                <a:spcPts val="4865"/>
              </a:lnSpc>
              <a:buFont typeface="Arial"/>
              <a:buChar char="⚬"/>
            </a:pPr>
            <a:r>
              <a:rPr lang="en-US" sz="3500" spc="16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Action Recognition</a:t>
            </a:r>
          </a:p>
          <a:p>
            <a:pPr algn="l" marL="2266952" indent="-566738" lvl="3">
              <a:lnSpc>
                <a:spcPts val="4865"/>
              </a:lnSpc>
              <a:buFont typeface="Arial"/>
              <a:buChar char="￭"/>
            </a:pP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동일한 id 별로 행동 인식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162600"/>
            <a:ext cx="14820765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865"/>
              </a:lnSpc>
              <a:buFont typeface="Arial"/>
              <a:buChar char="•"/>
            </a:pPr>
            <a:r>
              <a:rPr lang="en-US" sz="3500" spc="16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하드웨어 제약사항</a:t>
            </a:r>
          </a:p>
          <a:p>
            <a:pPr algn="l" marL="1511301" indent="-503767" lvl="2">
              <a:lnSpc>
                <a:spcPts val="4865"/>
              </a:lnSpc>
              <a:buFont typeface="Arial"/>
              <a:buChar char="⚬"/>
            </a:pPr>
            <a:r>
              <a:rPr lang="en-US" sz="3500" spc="16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Jetson nano: </a:t>
            </a:r>
            <a:r>
              <a:rPr lang="en-US" sz="3500" spc="161">
                <a:solidFill>
                  <a:srgbClr val="FF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472 GFLOPS</a:t>
            </a:r>
            <a:r>
              <a:rPr lang="en-US" sz="3500" spc="16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(</a:t>
            </a:r>
            <a:r>
              <a:rPr lang="en-US" sz="3500" spc="16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0.472 TFLOPS)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23515" y="3006310"/>
            <a:ext cx="7933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01</a:t>
            </a:r>
          </a:p>
        </p:txBody>
      </p:sp>
      <p:sp>
        <p:nvSpPr>
          <p:cNvPr name="AutoShape 3" id="3"/>
          <p:cNvSpPr/>
          <p:nvPr/>
        </p:nvSpPr>
        <p:spPr>
          <a:xfrm>
            <a:off x="6125804" y="5782800"/>
            <a:ext cx="6005312" cy="0"/>
          </a:xfrm>
          <a:prstGeom prst="line">
            <a:avLst/>
          </a:prstGeom>
          <a:ln cap="flat" w="2857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6156884" y="4855034"/>
            <a:ext cx="6005312" cy="0"/>
          </a:xfrm>
          <a:prstGeom prst="line">
            <a:avLst/>
          </a:prstGeom>
          <a:ln cap="flat" w="2857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125804" y="3852448"/>
            <a:ext cx="6005312" cy="0"/>
          </a:xfrm>
          <a:prstGeom prst="line">
            <a:avLst/>
          </a:prstGeom>
          <a:ln cap="flat" w="2857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7464217" y="3146043"/>
            <a:ext cx="4404570" cy="46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2"/>
              </a:lnSpc>
            </a:pPr>
            <a:r>
              <a:rPr lang="en-US" b="true" sz="2699" spc="124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프로젝트 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64217" y="4101718"/>
            <a:ext cx="4404570" cy="46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2"/>
              </a:lnSpc>
            </a:pPr>
            <a:r>
              <a:rPr lang="en-US" b="true" sz="2699" spc="124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팀 구성 및 역할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4217" y="5066205"/>
            <a:ext cx="4404570" cy="46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2"/>
              </a:lnSpc>
            </a:pPr>
            <a:r>
              <a:rPr lang="en-US" b="true" sz="2699" spc="124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시스템 개발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323515" y="3961985"/>
            <a:ext cx="7933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23515" y="4926472"/>
            <a:ext cx="7933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57058" y="1759203"/>
            <a:ext cx="2373883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</a:pPr>
            <a:r>
              <a:rPr lang="en-US" sz="5399" b="true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목 차</a:t>
            </a:r>
          </a:p>
        </p:txBody>
      </p:sp>
      <p:sp>
        <p:nvSpPr>
          <p:cNvPr name="AutoShape 12" id="12"/>
          <p:cNvSpPr/>
          <p:nvPr/>
        </p:nvSpPr>
        <p:spPr>
          <a:xfrm>
            <a:off x="6125804" y="7675053"/>
            <a:ext cx="6005312" cy="0"/>
          </a:xfrm>
          <a:prstGeom prst="line">
            <a:avLst/>
          </a:prstGeom>
          <a:ln cap="flat" w="2857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6156884" y="6747287"/>
            <a:ext cx="6005312" cy="0"/>
          </a:xfrm>
          <a:prstGeom prst="line">
            <a:avLst/>
          </a:prstGeom>
          <a:ln cap="flat" w="28575">
            <a:solidFill>
              <a:srgbClr val="204AA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7464217" y="5993971"/>
            <a:ext cx="4404570" cy="46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2"/>
              </a:lnSpc>
            </a:pPr>
            <a:r>
              <a:rPr lang="en-US" b="true" sz="2699" spc="124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결과 및 시연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64217" y="6958457"/>
            <a:ext cx="4404570" cy="46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2"/>
              </a:lnSpc>
            </a:pPr>
            <a:r>
              <a:rPr lang="en-US" b="true" sz="2699" spc="124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마무리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23515" y="5854238"/>
            <a:ext cx="7933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23515" y="6818724"/>
            <a:ext cx="79332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16540" y="2031212"/>
            <a:ext cx="15597484" cy="6998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  <a:r>
              <a:rPr lang="en-US" sz="3683" spc="169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초기 계획</a:t>
            </a:r>
          </a:p>
          <a:p>
            <a:pPr algn="l" marL="795253" indent="-397626" lvl="1">
              <a:lnSpc>
                <a:spcPts val="5119"/>
              </a:lnSpc>
              <a:buFont typeface="Arial"/>
              <a:buChar char="•"/>
            </a:pPr>
            <a:r>
              <a:rPr lang="en-US" sz="3683" spc="169" u="sng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  <a:hlinkClick r:id="rId3" tooltip="https://docs.ultralytics.com/models/yolo-nas/"/>
              </a:rPr>
              <a:t>Yolo-NAS</a:t>
            </a:r>
          </a:p>
          <a:p>
            <a:pPr algn="l" marL="908859" indent="-302953" lvl="2">
              <a:lnSpc>
                <a:spcPts val="2925"/>
              </a:lnSpc>
              <a:buFont typeface="Arial"/>
              <a:buChar char="⚬"/>
            </a:pPr>
            <a:r>
              <a:rPr lang="en-US" sz="2104" spc="96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Object Detection</a:t>
            </a:r>
          </a:p>
          <a:p>
            <a:pPr algn="l" marL="795253" indent="-397626" lvl="1">
              <a:lnSpc>
                <a:spcPts val="5119"/>
              </a:lnSpc>
              <a:buFont typeface="Arial"/>
              <a:buChar char="•"/>
            </a:pPr>
            <a:r>
              <a:rPr lang="en-US" sz="3683" spc="169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</a:t>
            </a:r>
            <a:r>
              <a:rPr lang="en-US" sz="3683" spc="169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ediapipe - Object Detection + MMPose (Toolbox)</a:t>
            </a:r>
          </a:p>
          <a:p>
            <a:pPr algn="l" marL="795253" indent="-397626" lvl="1">
              <a:lnSpc>
                <a:spcPts val="5119"/>
              </a:lnSpc>
              <a:buFont typeface="Arial"/>
              <a:buChar char="•"/>
            </a:pPr>
            <a:r>
              <a:rPr lang="en-US" sz="3683" spc="169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Mediapipe - Pose Estimation</a:t>
            </a:r>
          </a:p>
          <a:p>
            <a:pPr algn="l" marL="908859" indent="-302953" lvl="2">
              <a:lnSpc>
                <a:spcPts val="2925"/>
              </a:lnSpc>
              <a:buFont typeface="Arial"/>
              <a:buChar char="⚬"/>
            </a:pPr>
            <a:r>
              <a:rPr lang="en-US" sz="2104" spc="96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Output: 3x5 array corresponding to (</a:t>
            </a:r>
            <a:r>
              <a:rPr lang="en-US" sz="2104" spc="96">
                <a:solidFill>
                  <a:srgbClr val="FF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x, y, z</a:t>
            </a:r>
            <a:r>
              <a:rPr lang="en-US" sz="2104" spc="96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, visibility, presence)</a:t>
            </a:r>
          </a:p>
          <a:p>
            <a:pPr algn="l" marL="908859" indent="-302953" lvl="2">
              <a:lnSpc>
                <a:spcPts val="2925"/>
              </a:lnSpc>
              <a:buFont typeface="Arial"/>
              <a:buChar char="⚬"/>
            </a:pPr>
            <a:r>
              <a:rPr lang="en-US" sz="2104" spc="96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for Single-person</a:t>
            </a:r>
          </a:p>
          <a:p>
            <a:pPr algn="l">
              <a:lnSpc>
                <a:spcPts val="2925"/>
              </a:lnSpc>
            </a:pPr>
          </a:p>
          <a:p>
            <a:pPr algn="l">
              <a:lnSpc>
                <a:spcPts val="3891"/>
              </a:lnSpc>
            </a:pPr>
          </a:p>
          <a:p>
            <a:pPr algn="l">
              <a:lnSpc>
                <a:spcPts val="3891"/>
              </a:lnSpc>
            </a:pP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799" spc="128">
                <a:solidFill>
                  <a:srgbClr val="8C52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➡️</a:t>
            </a: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API </a:t>
            </a:r>
            <a:r>
              <a:rPr lang="en-US" sz="2799" spc="128">
                <a:solidFill>
                  <a:srgbClr val="FF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문서화</a:t>
            </a: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가 잘 되어 있는 라이브러리</a:t>
            </a:r>
          </a:p>
          <a:p>
            <a:pPr algn="l">
              <a:lnSpc>
                <a:spcPts val="3891"/>
              </a:lnSpc>
            </a:pP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799" spc="128">
                <a:solidFill>
                  <a:srgbClr val="8C52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➡️</a:t>
            </a: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여러 명을 한 번에 </a:t>
            </a:r>
            <a:r>
              <a:rPr lang="en-US" sz="2799" spc="128">
                <a:solidFill>
                  <a:srgbClr val="FF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동시 탐지</a:t>
            </a: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할 수 있는 모델</a:t>
            </a:r>
          </a:p>
          <a:p>
            <a:pPr algn="l">
              <a:lnSpc>
                <a:spcPts val="3891"/>
              </a:lnSpc>
            </a:pP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799" spc="128">
                <a:solidFill>
                  <a:srgbClr val="8C52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➡️</a:t>
            </a: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포즈 추정 모델로부터 나온 포즈 데이터를 </a:t>
            </a:r>
            <a:r>
              <a:rPr lang="en-US" sz="2799" spc="128">
                <a:solidFill>
                  <a:srgbClr val="FF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행동 인식 모델의 입력에 그대로 사용</a:t>
            </a: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 가능한가?</a:t>
            </a:r>
          </a:p>
          <a:p>
            <a:pPr algn="l">
              <a:lnSpc>
                <a:spcPts val="3891"/>
              </a:lnSpc>
            </a:pP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799" spc="128">
                <a:solidFill>
                  <a:srgbClr val="8C52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➡️</a:t>
            </a: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하드웨어 제약사항을 고려하였는가? </a:t>
            </a:r>
          </a:p>
          <a:p>
            <a:pPr algn="l">
              <a:lnSpc>
                <a:spcPts val="3891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104900" y="1112297"/>
            <a:ext cx="78730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9542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* Pose Estimation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4900" y="1922792"/>
            <a:ext cx="15320926" cy="7966881"/>
          </a:xfrm>
          <a:custGeom>
            <a:avLst/>
            <a:gdLst/>
            <a:ahLst/>
            <a:cxnLst/>
            <a:rect r="r" b="b" t="t" l="l"/>
            <a:pathLst>
              <a:path h="7966881" w="15320926">
                <a:moveTo>
                  <a:pt x="0" y="0"/>
                </a:moveTo>
                <a:lnTo>
                  <a:pt x="15320926" y="0"/>
                </a:lnTo>
                <a:lnTo>
                  <a:pt x="15320926" y="7966881"/>
                </a:lnTo>
                <a:lnTo>
                  <a:pt x="0" y="7966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531361" y="5415069"/>
            <a:ext cx="14286681" cy="1747036"/>
            <a:chOff x="0" y="0"/>
            <a:chExt cx="3762747" cy="460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62747" cy="460125"/>
            </a:xfrm>
            <a:custGeom>
              <a:avLst/>
              <a:gdLst/>
              <a:ahLst/>
              <a:cxnLst/>
              <a:rect r="r" b="b" t="t" l="l"/>
              <a:pathLst>
                <a:path h="460125" w="3762747">
                  <a:moveTo>
                    <a:pt x="0" y="0"/>
                  </a:moveTo>
                  <a:lnTo>
                    <a:pt x="3762747" y="0"/>
                  </a:lnTo>
                  <a:lnTo>
                    <a:pt x="3762747" y="460125"/>
                  </a:lnTo>
                  <a:lnTo>
                    <a:pt x="0" y="460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762747" cy="507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04900" y="1112297"/>
            <a:ext cx="78730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9542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* Yolo Pose v11 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69578" y="902831"/>
            <a:ext cx="8479228" cy="9035549"/>
          </a:xfrm>
          <a:custGeom>
            <a:avLst/>
            <a:gdLst/>
            <a:ahLst/>
            <a:cxnLst/>
            <a:rect r="r" b="b" t="t" l="l"/>
            <a:pathLst>
              <a:path h="9035549" w="8479228">
                <a:moveTo>
                  <a:pt x="0" y="0"/>
                </a:moveTo>
                <a:lnTo>
                  <a:pt x="8479228" y="0"/>
                </a:lnTo>
                <a:lnTo>
                  <a:pt x="8479228" y="9035550"/>
                </a:lnTo>
                <a:lnTo>
                  <a:pt x="0" y="9035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939" t="0" r="-26939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213029" y="2488083"/>
            <a:ext cx="6969319" cy="623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Dataset 구성</a:t>
            </a:r>
          </a:p>
          <a:p>
            <a:pPr algn="l" marL="1295400" indent="-431800" lvl="2">
              <a:lnSpc>
                <a:spcPts val="7500"/>
              </a:lnSpc>
              <a:buAutoNum type="alphaLcPeriod" startAt="1"/>
            </a:pPr>
            <a:r>
              <a:rPr lang="en-US" sz="3000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 Labeling</a:t>
            </a:r>
          </a:p>
          <a:p>
            <a:pPr algn="l">
              <a:lnSpc>
                <a:spcPts val="5000"/>
              </a:lnSpc>
            </a:pPr>
            <a:r>
              <a:rPr lang="en-US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</a:t>
            </a:r>
            <a:r>
              <a:rPr lang="en-US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</a:t>
            </a:r>
            <a:r>
              <a:rPr lang="en-US" sz="2000" b="true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     </a:t>
            </a:r>
            <a:r>
              <a:rPr lang="en-US" sz="2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0: “Go”, 1: “Left”, 2: “Right”, 3: “Stop”, 4: “Slow”</a:t>
            </a:r>
          </a:p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 Train</a:t>
            </a:r>
          </a:p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 Test</a:t>
            </a:r>
          </a:p>
          <a:p>
            <a:pPr algn="l" marL="647700" indent="-323850" lvl="1">
              <a:lnSpc>
                <a:spcPts val="7500"/>
              </a:lnSpc>
              <a:buAutoNum type="arabicPeriod" startAt="1"/>
            </a:pPr>
            <a:r>
              <a:rPr lang="en-US" sz="3000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 Optimization</a:t>
            </a:r>
          </a:p>
          <a:p>
            <a:pPr algn="l">
              <a:lnSpc>
                <a:spcPts val="75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04900" y="1112297"/>
            <a:ext cx="78730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9542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* Fine-tuning</a:t>
            </a:r>
          </a:p>
        </p:txBody>
      </p:sp>
      <p:sp>
        <p:nvSpPr>
          <p:cNvPr name="AutoShape 5" id="5"/>
          <p:cNvSpPr/>
          <p:nvPr/>
        </p:nvSpPr>
        <p:spPr>
          <a:xfrm>
            <a:off x="4235397" y="4105731"/>
            <a:ext cx="3946951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4425" y="1159859"/>
            <a:ext cx="11263744" cy="8588605"/>
          </a:xfrm>
          <a:custGeom>
            <a:avLst/>
            <a:gdLst/>
            <a:ahLst/>
            <a:cxnLst/>
            <a:rect r="r" b="b" t="t" l="l"/>
            <a:pathLst>
              <a:path h="8588605" w="11263744">
                <a:moveTo>
                  <a:pt x="0" y="0"/>
                </a:moveTo>
                <a:lnTo>
                  <a:pt x="11263744" y="0"/>
                </a:lnTo>
                <a:lnTo>
                  <a:pt x="11263744" y="8588605"/>
                </a:lnTo>
                <a:lnTo>
                  <a:pt x="0" y="8588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04900" y="1112297"/>
            <a:ext cx="7873061" cy="679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9542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* Optimization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6789" y="2117105"/>
            <a:ext cx="15597484" cy="648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9"/>
              </a:lnSpc>
            </a:pPr>
          </a:p>
          <a:p>
            <a:pPr algn="l">
              <a:lnSpc>
                <a:spcPts val="5119"/>
              </a:lnSpc>
            </a:pPr>
            <a:r>
              <a:rPr lang="en-US" sz="3683" spc="169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초기 계획</a:t>
            </a:r>
          </a:p>
          <a:p>
            <a:pPr algn="l" marL="795253" indent="-397626" lvl="1">
              <a:lnSpc>
                <a:spcPts val="5119"/>
              </a:lnSpc>
              <a:buFont typeface="Arial"/>
              <a:buChar char="•"/>
            </a:pPr>
            <a:r>
              <a:rPr lang="en-US" sz="3683" spc="169" u="sng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  <a:hlinkClick r:id="rId3" tooltip="https://arxiv.org/pdf/2106.15125"/>
              </a:rPr>
              <a:t>EfficientGCN</a:t>
            </a:r>
          </a:p>
          <a:p>
            <a:pPr algn="l">
              <a:lnSpc>
                <a:spcPts val="5119"/>
              </a:lnSpc>
            </a:pPr>
          </a:p>
          <a:p>
            <a:pPr algn="l">
              <a:lnSpc>
                <a:spcPts val="3891"/>
              </a:lnSpc>
            </a:pPr>
          </a:p>
          <a:p>
            <a:pPr algn="l">
              <a:lnSpc>
                <a:spcPts val="3891"/>
              </a:lnSpc>
            </a:pPr>
          </a:p>
          <a:p>
            <a:pPr algn="l">
              <a:lnSpc>
                <a:spcPts val="3891"/>
              </a:lnSpc>
            </a:pP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799" spc="128">
                <a:solidFill>
                  <a:srgbClr val="8C52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➡️</a:t>
            </a: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API </a:t>
            </a:r>
            <a:r>
              <a:rPr lang="en-US" sz="2799" spc="128">
                <a:solidFill>
                  <a:srgbClr val="FF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문서화</a:t>
            </a: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가 잘 되어 있는 라이브러리</a:t>
            </a:r>
          </a:p>
          <a:p>
            <a:pPr algn="l">
              <a:lnSpc>
                <a:spcPts val="3891"/>
              </a:lnSpc>
            </a:pP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</a:t>
            </a:r>
            <a:r>
              <a:rPr lang="en-US" sz="2799" spc="128">
                <a:solidFill>
                  <a:srgbClr val="8C52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➡️</a:t>
            </a: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하드웨어 제약사항을 고려하였는가?</a:t>
            </a:r>
          </a:p>
          <a:p>
            <a:pPr algn="l">
              <a:lnSpc>
                <a:spcPts val="3891"/>
              </a:lnSpc>
            </a:pPr>
            <a:r>
              <a:rPr lang="en-US" sz="2799" spc="128">
                <a:solidFill>
                  <a:srgbClr val="000000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비전 기반이 아닌,</a:t>
            </a: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골격 기반</a:t>
            </a:r>
          </a:p>
          <a:p>
            <a:pPr algn="l">
              <a:lnSpc>
                <a:spcPts val="3891"/>
              </a:lnSpc>
            </a:pPr>
            <a:r>
              <a:rPr lang="en-US" sz="2799" spc="128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    (Joint, Velocity, Bone) 3차원. </a:t>
            </a:r>
          </a:p>
          <a:p>
            <a:pPr algn="l">
              <a:lnSpc>
                <a:spcPts val="3891"/>
              </a:lnSpc>
            </a:pPr>
          </a:p>
          <a:p>
            <a:pPr algn="l">
              <a:lnSpc>
                <a:spcPts val="389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011776" y="459017"/>
            <a:ext cx="7899506" cy="3320044"/>
          </a:xfrm>
          <a:custGeom>
            <a:avLst/>
            <a:gdLst/>
            <a:ahLst/>
            <a:cxnLst/>
            <a:rect r="r" b="b" t="t" l="l"/>
            <a:pathLst>
              <a:path h="3320044" w="7899506">
                <a:moveTo>
                  <a:pt x="0" y="0"/>
                </a:moveTo>
                <a:lnTo>
                  <a:pt x="7899506" y="0"/>
                </a:lnTo>
                <a:lnTo>
                  <a:pt x="7899506" y="3320044"/>
                </a:lnTo>
                <a:lnTo>
                  <a:pt x="0" y="3320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508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0011776" y="2412210"/>
            <a:ext cx="7072022" cy="484794"/>
            <a:chOff x="0" y="0"/>
            <a:chExt cx="1862590" cy="1276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62590" cy="127682"/>
            </a:xfrm>
            <a:custGeom>
              <a:avLst/>
              <a:gdLst/>
              <a:ahLst/>
              <a:cxnLst/>
              <a:rect r="r" b="b" t="t" l="l"/>
              <a:pathLst>
                <a:path h="127682" w="1862590">
                  <a:moveTo>
                    <a:pt x="0" y="0"/>
                  </a:moveTo>
                  <a:lnTo>
                    <a:pt x="1862590" y="0"/>
                  </a:lnTo>
                  <a:lnTo>
                    <a:pt x="1862590" y="127682"/>
                  </a:lnTo>
                  <a:lnTo>
                    <a:pt x="0" y="1276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862590" cy="175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011776" y="3779061"/>
            <a:ext cx="7899506" cy="5979075"/>
          </a:xfrm>
          <a:custGeom>
            <a:avLst/>
            <a:gdLst/>
            <a:ahLst/>
            <a:cxnLst/>
            <a:rect r="r" b="b" t="t" l="l"/>
            <a:pathLst>
              <a:path h="5979075" w="7899506">
                <a:moveTo>
                  <a:pt x="0" y="0"/>
                </a:moveTo>
                <a:lnTo>
                  <a:pt x="7899506" y="0"/>
                </a:lnTo>
                <a:lnTo>
                  <a:pt x="7899506" y="5979075"/>
                </a:lnTo>
                <a:lnTo>
                  <a:pt x="0" y="59790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104900" y="1112297"/>
            <a:ext cx="78730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9542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* Action Regonition</a:t>
            </a:r>
          </a:p>
        </p:txBody>
      </p:sp>
      <p:sp>
        <p:nvSpPr>
          <p:cNvPr name="AutoShape 9" id="9"/>
          <p:cNvSpPr/>
          <p:nvPr/>
        </p:nvSpPr>
        <p:spPr>
          <a:xfrm>
            <a:off x="5595617" y="3760011"/>
            <a:ext cx="426502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48396" y="1716253"/>
            <a:ext cx="15753108" cy="7137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8"/>
              </a:lnSpc>
            </a:pPr>
          </a:p>
          <a:p>
            <a:pPr algn="l" marL="803187" indent="-401593" lvl="1">
              <a:lnSpc>
                <a:spcPts val="7328"/>
              </a:lnSpc>
              <a:buFont typeface="Arial"/>
              <a:buChar char="•"/>
            </a:pPr>
            <a:r>
              <a:rPr lang="en-US" sz="3720" spc="171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골격 기반</a:t>
            </a:r>
          </a:p>
          <a:p>
            <a:pPr algn="l" marL="803187" indent="-401593" lvl="1">
              <a:lnSpc>
                <a:spcPts val="7328"/>
              </a:lnSpc>
              <a:buFont typeface="Arial"/>
              <a:buChar char="•"/>
            </a:pPr>
            <a:r>
              <a:rPr lang="en-US" sz="3720" spc="171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노이즈 강인성 </a:t>
            </a:r>
          </a:p>
          <a:p>
            <a:pPr algn="l" marL="803187" indent="-401593" lvl="1">
              <a:lnSpc>
                <a:spcPts val="7328"/>
              </a:lnSpc>
              <a:buFont typeface="Arial"/>
              <a:buChar char="•"/>
            </a:pPr>
            <a:r>
              <a:rPr lang="en-US" sz="3720" spc="171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경량화된 X3D 백본 사용</a:t>
            </a:r>
          </a:p>
          <a:p>
            <a:pPr algn="l" marL="803187" indent="-401593" lvl="1">
              <a:lnSpc>
                <a:spcPts val="7328"/>
              </a:lnSpc>
              <a:buFont typeface="Arial"/>
              <a:buChar char="•"/>
            </a:pPr>
            <a:r>
              <a:rPr lang="en-US" sz="3720" spc="171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MMAction2 (Toobox)</a:t>
            </a:r>
          </a:p>
          <a:p>
            <a:pPr algn="l">
              <a:lnSpc>
                <a:spcPts val="7328"/>
              </a:lnSpc>
            </a:pPr>
            <a:r>
              <a:rPr lang="en-US" sz="3720" spc="171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     </a:t>
            </a:r>
            <a:r>
              <a:rPr lang="en-US" sz="3720" spc="171">
                <a:solidFill>
                  <a:srgbClr val="8C52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➡️</a:t>
            </a:r>
            <a:r>
              <a:rPr lang="en-US" sz="3720" spc="171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 pyskl (Toolbox)</a:t>
            </a:r>
          </a:p>
          <a:p>
            <a:pPr algn="l">
              <a:lnSpc>
                <a:spcPts val="7328"/>
              </a:lnSpc>
            </a:pPr>
            <a:r>
              <a:rPr lang="en-US" sz="3720" spc="171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     ; Models Zoo</a:t>
            </a:r>
          </a:p>
          <a:p>
            <a:pPr algn="l">
              <a:lnSpc>
                <a:spcPts val="5571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199212" y="2920194"/>
            <a:ext cx="9604156" cy="5637764"/>
          </a:xfrm>
          <a:custGeom>
            <a:avLst/>
            <a:gdLst/>
            <a:ahLst/>
            <a:cxnLst/>
            <a:rect r="r" b="b" t="t" l="l"/>
            <a:pathLst>
              <a:path h="5637764" w="9604156">
                <a:moveTo>
                  <a:pt x="0" y="0"/>
                </a:moveTo>
                <a:lnTo>
                  <a:pt x="9604155" y="0"/>
                </a:lnTo>
                <a:lnTo>
                  <a:pt x="9604155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62423" y="7762261"/>
            <a:ext cx="8356827" cy="484794"/>
            <a:chOff x="0" y="0"/>
            <a:chExt cx="2200975" cy="1276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00975" cy="127682"/>
            </a:xfrm>
            <a:custGeom>
              <a:avLst/>
              <a:gdLst/>
              <a:ahLst/>
              <a:cxnLst/>
              <a:rect r="r" b="b" t="t" l="l"/>
              <a:pathLst>
                <a:path h="127682" w="2200975">
                  <a:moveTo>
                    <a:pt x="0" y="0"/>
                  </a:moveTo>
                  <a:lnTo>
                    <a:pt x="2200975" y="0"/>
                  </a:lnTo>
                  <a:lnTo>
                    <a:pt x="2200975" y="127682"/>
                  </a:lnTo>
                  <a:lnTo>
                    <a:pt x="0" y="1276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200975" cy="175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04900" y="1112297"/>
            <a:ext cx="787306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E9542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* </a:t>
            </a:r>
            <a:r>
              <a:rPr lang="en-US" sz="3999" u="sng">
                <a:solidFill>
                  <a:srgbClr val="E95420"/>
                </a:solidFill>
                <a:latin typeface="Nanum Myeongjo Bold"/>
                <a:ea typeface="Nanum Myeongjo Bold"/>
                <a:cs typeface="Nanum Myeongjo Bold"/>
                <a:sym typeface="Nanum Myeongjo Bold"/>
                <a:hlinkClick r:id="rId4" tooltip="https://arxiv.org/pdf/2104.13586"/>
              </a:rPr>
              <a:t>PoseC3D (X3D)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63856" y="8189906"/>
            <a:ext cx="295766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 </a:t>
            </a:r>
            <a:r>
              <a:rPr lang="en-US" b="true" sz="2000">
                <a:solidFill>
                  <a:srgbClr val="000000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NTU RGB+D 60 Dataset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7938" cy="10455529"/>
            <a:chOff x="0" y="0"/>
            <a:chExt cx="1902386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386" cy="3148250"/>
            </a:xfrm>
            <a:custGeom>
              <a:avLst/>
              <a:gdLst/>
              <a:ahLst/>
              <a:cxnLst/>
              <a:rect r="r" b="b" t="t" l="l"/>
              <a:pathLst>
                <a:path h="3148250" w="1902386">
                  <a:moveTo>
                    <a:pt x="0" y="0"/>
                  </a:moveTo>
                  <a:lnTo>
                    <a:pt x="1902386" y="0"/>
                  </a:lnTo>
                  <a:lnTo>
                    <a:pt x="1902386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204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02386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829063" y="1028700"/>
            <a:ext cx="4629873" cy="8229600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2629427" y="1028700"/>
            <a:ext cx="4629873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472630" y="428804"/>
            <a:ext cx="508585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Pose:Stop -&gt; Motor: Stop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03893"/>
            <a:ext cx="469550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시연영상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391650"/>
            <a:ext cx="38541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Signal Masters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01796" y="428804"/>
            <a:ext cx="508585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Pose:Slow -&gt; Motor: Slow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7938" cy="10455529"/>
            <a:chOff x="0" y="0"/>
            <a:chExt cx="1902386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386" cy="3148250"/>
            </a:xfrm>
            <a:custGeom>
              <a:avLst/>
              <a:gdLst/>
              <a:ahLst/>
              <a:cxnLst/>
              <a:rect r="r" b="b" t="t" l="l"/>
              <a:pathLst>
                <a:path h="3148250" w="1902386">
                  <a:moveTo>
                    <a:pt x="0" y="0"/>
                  </a:moveTo>
                  <a:lnTo>
                    <a:pt x="1902386" y="0"/>
                  </a:lnTo>
                  <a:lnTo>
                    <a:pt x="1902386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204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02386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829063" y="1028700"/>
            <a:ext cx="4629873" cy="8229600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401796" y="1028700"/>
            <a:ext cx="4629873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472630" y="428804"/>
            <a:ext cx="5272681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Pose:Right -&gt; Motor: Right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03893"/>
            <a:ext cx="469550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시연영상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391650"/>
            <a:ext cx="38541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Signal Masters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01796" y="428804"/>
            <a:ext cx="5085857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Pose:Left -&gt; Motor: Left 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7938" cy="10455529"/>
            <a:chOff x="0" y="0"/>
            <a:chExt cx="1902386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386" cy="3148250"/>
            </a:xfrm>
            <a:custGeom>
              <a:avLst/>
              <a:gdLst/>
              <a:ahLst/>
              <a:cxnLst/>
              <a:rect r="r" b="b" t="t" l="l"/>
              <a:pathLst>
                <a:path h="3148250" w="1902386">
                  <a:moveTo>
                    <a:pt x="0" y="0"/>
                  </a:moveTo>
                  <a:lnTo>
                    <a:pt x="1902386" y="0"/>
                  </a:lnTo>
                  <a:lnTo>
                    <a:pt x="1902386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204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02386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819862" y="1028700"/>
            <a:ext cx="4629873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2703893"/>
            <a:ext cx="469550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시연영상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9391650"/>
            <a:ext cx="38541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Signal Masters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55026" y="344540"/>
            <a:ext cx="5831508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HC-SR04 -&gt; Motor: Direction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F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99718" y="4712963"/>
            <a:ext cx="2312652" cy="2312652"/>
          </a:xfrm>
          <a:custGeom>
            <a:avLst/>
            <a:gdLst/>
            <a:ahLst/>
            <a:cxnLst/>
            <a:rect r="r" b="b" t="t" l="l"/>
            <a:pathLst>
              <a:path h="2312652" w="2312652">
                <a:moveTo>
                  <a:pt x="0" y="0"/>
                </a:moveTo>
                <a:lnTo>
                  <a:pt x="2312652" y="0"/>
                </a:lnTo>
                <a:lnTo>
                  <a:pt x="2312652" y="2312652"/>
                </a:lnTo>
                <a:lnTo>
                  <a:pt x="0" y="2312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05779" y="2171159"/>
            <a:ext cx="8076443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1.프로젝트 개요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70309" y="4647231"/>
            <a:ext cx="2312652" cy="2312652"/>
          </a:xfrm>
          <a:custGeom>
            <a:avLst/>
            <a:gdLst/>
            <a:ahLst/>
            <a:cxnLst/>
            <a:rect r="r" b="b" t="t" l="l"/>
            <a:pathLst>
              <a:path h="2312652" w="2312652">
                <a:moveTo>
                  <a:pt x="0" y="0"/>
                </a:moveTo>
                <a:lnTo>
                  <a:pt x="2312652" y="0"/>
                </a:lnTo>
                <a:lnTo>
                  <a:pt x="2312652" y="2312652"/>
                </a:lnTo>
                <a:lnTo>
                  <a:pt x="0" y="231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29126" y="4712963"/>
            <a:ext cx="2312652" cy="2312652"/>
          </a:xfrm>
          <a:custGeom>
            <a:avLst/>
            <a:gdLst/>
            <a:ahLst/>
            <a:cxnLst/>
            <a:rect r="r" b="b" t="t" l="l"/>
            <a:pathLst>
              <a:path h="2312652" w="2312652">
                <a:moveTo>
                  <a:pt x="0" y="0"/>
                </a:moveTo>
                <a:lnTo>
                  <a:pt x="2312652" y="0"/>
                </a:lnTo>
                <a:lnTo>
                  <a:pt x="2312652" y="2312652"/>
                </a:lnTo>
                <a:lnTo>
                  <a:pt x="0" y="2312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70309" y="5309845"/>
            <a:ext cx="231265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99718" y="5375577"/>
            <a:ext cx="231265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29126" y="5375577"/>
            <a:ext cx="231265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70309" y="7220328"/>
            <a:ext cx="2312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문제 인식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99718" y="7220328"/>
            <a:ext cx="2312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개발 목표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29126" y="7220328"/>
            <a:ext cx="2312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개발 환경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7938" cy="10455529"/>
            <a:chOff x="0" y="0"/>
            <a:chExt cx="1902386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386" cy="3148250"/>
            </a:xfrm>
            <a:custGeom>
              <a:avLst/>
              <a:gdLst/>
              <a:ahLst/>
              <a:cxnLst/>
              <a:rect r="r" b="b" t="t" l="l"/>
              <a:pathLst>
                <a:path h="3148250" w="1902386">
                  <a:moveTo>
                    <a:pt x="0" y="0"/>
                  </a:moveTo>
                  <a:lnTo>
                    <a:pt x="1902386" y="0"/>
                  </a:lnTo>
                  <a:lnTo>
                    <a:pt x="1902386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204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02386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888691" y="2601697"/>
            <a:ext cx="11399309" cy="6360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2"/>
              </a:lnSpc>
            </a:pPr>
            <a:r>
              <a:rPr lang="en-US" sz="2706" spc="124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* HC-SR04 거리 측정 정확도 ↓</a:t>
            </a:r>
          </a:p>
          <a:p>
            <a:pPr algn="just">
              <a:lnSpc>
                <a:spcPts val="3075"/>
              </a:lnSpc>
            </a:pPr>
            <a:r>
              <a:rPr lang="en-US" sz="2212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좌, 우 거리 차이가 미세한 공간에서 좌, 우 결정이 올바르지 못함</a:t>
            </a:r>
          </a:p>
          <a:p>
            <a:pPr algn="just">
              <a:lnSpc>
                <a:spcPts val="3075"/>
              </a:lnSpc>
            </a:pPr>
          </a:p>
          <a:p>
            <a:pPr algn="just">
              <a:lnSpc>
                <a:spcPts val="3075"/>
              </a:lnSpc>
            </a:pPr>
            <a:r>
              <a:rPr lang="en-US" sz="2212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</a:t>
            </a:r>
            <a:r>
              <a:rPr lang="en-US" sz="2212" spc="10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해결방안</a:t>
            </a:r>
          </a:p>
          <a:p>
            <a:pPr algn="just">
              <a:lnSpc>
                <a:spcPts val="3075"/>
              </a:lnSpc>
            </a:pPr>
            <a:r>
              <a:rPr lang="en-US" sz="2212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- Direction이 결정되지 않으면 강제적으로 한방향 결정 (1주 요소 예상)</a:t>
            </a:r>
          </a:p>
          <a:p>
            <a:pPr algn="just">
              <a:lnSpc>
                <a:spcPts val="3075"/>
              </a:lnSpc>
            </a:pPr>
            <a:r>
              <a:rPr lang="en-US" sz="2212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- RIDAR 방식을 이용한 자율주행 구현 (2주 소요 예상) </a:t>
            </a:r>
            <a:r>
              <a:rPr lang="en-US" sz="2212" spc="101">
                <a:solidFill>
                  <a:srgbClr val="8C52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➡️</a:t>
            </a:r>
            <a:r>
              <a:rPr lang="en-US" sz="2212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HC-SR04는 보조장치</a:t>
            </a:r>
          </a:p>
          <a:p>
            <a:pPr algn="just">
              <a:lnSpc>
                <a:spcPts val="3075"/>
              </a:lnSpc>
            </a:pPr>
          </a:p>
          <a:p>
            <a:pPr algn="just">
              <a:lnSpc>
                <a:spcPts val="3075"/>
              </a:lnSpc>
            </a:pPr>
          </a:p>
          <a:p>
            <a:pPr algn="just">
              <a:lnSpc>
                <a:spcPts val="3075"/>
              </a:lnSpc>
            </a:pPr>
          </a:p>
          <a:p>
            <a:pPr algn="just">
              <a:lnSpc>
                <a:spcPts val="3762"/>
              </a:lnSpc>
            </a:pPr>
            <a:r>
              <a:rPr lang="en-US" sz="2706" spc="124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*</a:t>
            </a:r>
            <a:r>
              <a:rPr lang="en-US" sz="2706" spc="124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Serial 송-수신 속도 ↓</a:t>
            </a:r>
          </a:p>
          <a:p>
            <a:pPr algn="just">
              <a:lnSpc>
                <a:spcPts val="3067"/>
              </a:lnSpc>
            </a:pPr>
            <a:r>
              <a:rPr lang="en-US" sz="2206" spc="10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 </a:t>
            </a:r>
            <a:r>
              <a:rPr lang="en-US" sz="2206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 모델 추론 및 송신의 딜레이 500ms 발생</a:t>
            </a:r>
          </a:p>
          <a:p>
            <a:pPr algn="just">
              <a:lnSpc>
                <a:spcPts val="3067"/>
              </a:lnSpc>
            </a:pPr>
            <a:r>
              <a:rPr lang="en-US" sz="2206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- 포즈 구현 후 0.5~1초 뒤 수신이 완료됨</a:t>
            </a:r>
          </a:p>
          <a:p>
            <a:pPr algn="just">
              <a:lnSpc>
                <a:spcPts val="3067"/>
              </a:lnSpc>
            </a:pPr>
          </a:p>
          <a:p>
            <a:pPr algn="just">
              <a:lnSpc>
                <a:spcPts val="3067"/>
              </a:lnSpc>
            </a:pPr>
            <a:r>
              <a:rPr lang="en-US" sz="2206" spc="101">
                <a:solidFill>
                  <a:srgbClr val="222222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 해결방안</a:t>
            </a:r>
          </a:p>
          <a:p>
            <a:pPr algn="just">
              <a:lnSpc>
                <a:spcPts val="3067"/>
              </a:lnSpc>
            </a:pPr>
            <a:r>
              <a:rPr lang="en-US" sz="2206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- 카메라 해상도에 맞춰서 학습 </a:t>
            </a:r>
            <a:r>
              <a:rPr lang="en-US" sz="2206" spc="101">
                <a:solidFill>
                  <a:srgbClr val="8C52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➡️</a:t>
            </a:r>
            <a:r>
              <a:rPr lang="en-US" sz="2206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불필요한 resize 제거 </a:t>
            </a:r>
            <a:r>
              <a:rPr lang="en-US" sz="2206" spc="101">
                <a:solidFill>
                  <a:srgbClr val="8C52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➡️</a:t>
            </a:r>
            <a:r>
              <a:rPr lang="en-US" sz="2206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딜레이↓예상</a:t>
            </a:r>
          </a:p>
          <a:p>
            <a:pPr algn="just">
              <a:lnSpc>
                <a:spcPts val="3067"/>
              </a:lnSpc>
            </a:pPr>
            <a:r>
              <a:rPr lang="en-US" sz="2206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- 양자화는 성공했지만 사용 과정에서 class id 오류가 발생 </a:t>
            </a:r>
            <a:r>
              <a:rPr lang="en-US" sz="2206" spc="101">
                <a:solidFill>
                  <a:srgbClr val="8C52FF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➡️</a:t>
            </a:r>
            <a:r>
              <a:rPr lang="en-US" sz="2206" spc="101">
                <a:solidFill>
                  <a:srgbClr val="222222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조사 필요 (3일 소요 예정)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31075" y="510540"/>
            <a:ext cx="3124200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아쉬운 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03893"/>
            <a:ext cx="469550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마무리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391650"/>
            <a:ext cx="38541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Signal Masters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88691" y="1484618"/>
            <a:ext cx="3124200" cy="46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4"/>
              </a:lnSpc>
            </a:pPr>
            <a:r>
              <a:rPr lang="en-US" sz="2600" spc="119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H/W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7938" cy="10455529"/>
            <a:chOff x="0" y="0"/>
            <a:chExt cx="1902386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386" cy="3148250"/>
            </a:xfrm>
            <a:custGeom>
              <a:avLst/>
              <a:gdLst/>
              <a:ahLst/>
              <a:cxnLst/>
              <a:rect r="r" b="b" t="t" l="l"/>
              <a:pathLst>
                <a:path h="3148250" w="1902386">
                  <a:moveTo>
                    <a:pt x="0" y="0"/>
                  </a:moveTo>
                  <a:lnTo>
                    <a:pt x="1902386" y="0"/>
                  </a:lnTo>
                  <a:lnTo>
                    <a:pt x="1902386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204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02386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31075" y="1987678"/>
            <a:ext cx="11430476" cy="8392020"/>
            <a:chOff x="0" y="0"/>
            <a:chExt cx="3010496" cy="22102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10496" cy="2210244"/>
            </a:xfrm>
            <a:custGeom>
              <a:avLst/>
              <a:gdLst/>
              <a:ahLst/>
              <a:cxnLst/>
              <a:rect r="r" b="b" t="t" l="l"/>
              <a:pathLst>
                <a:path h="2210244" w="3010496">
                  <a:moveTo>
                    <a:pt x="0" y="0"/>
                  </a:moveTo>
                  <a:lnTo>
                    <a:pt x="3010496" y="0"/>
                  </a:lnTo>
                  <a:lnTo>
                    <a:pt x="3010496" y="2210244"/>
                  </a:lnTo>
                  <a:lnTo>
                    <a:pt x="0" y="22102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010496" cy="2267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779"/>
                </a:lnSpc>
              </a:pPr>
              <a:r>
                <a:rPr lang="en-US" sz="2700" spc="124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* 행동 인식 모델 PoseC3D 오작동</a:t>
              </a: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</a:t>
              </a: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NTU RGB+D 60 Dataset 학습/테스트는 정확도 정상적. 실제 비디오 프레임으로부터 모델 추론에서 오작동</a:t>
              </a: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</a:t>
              </a:r>
              <a:r>
                <a:rPr lang="en-US" sz="2000" spc="92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해결방안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- </a:t>
              </a: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모델이 어떤 데이터와 형식을 주는지 pyskl 스켈레톤 기반 행동 인식 모델 프레임워크 파악 필요.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  </a:t>
              </a: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(</a:t>
              </a:r>
              <a:r>
                <a:rPr lang="en-US" sz="2000" spc="92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1주 소요 예상)</a:t>
              </a: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3779"/>
                </a:lnSpc>
              </a:pPr>
              <a:r>
                <a:rPr lang="en-US" sz="2700" spc="124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*</a:t>
              </a:r>
              <a:r>
                <a:rPr lang="en-US" sz="2700" spc="124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</a:t>
              </a:r>
              <a:r>
                <a:rPr lang="en-US" sz="2700" spc="124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Jetson nano - container 에서 Git 사용.</a:t>
              </a: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</a:t>
              </a: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동일한 jsnano 계정, 동일한 workspace 에서 팀원들 간에 접속한 세션에 따라 git config 및 일회성 인증 토큰 의 필요성</a:t>
              </a: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</a:t>
              </a:r>
              <a:r>
                <a:rPr lang="en-US" sz="2000" spc="92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해결방안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 (임시) </a:t>
              </a: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rsync 에서 .gitignore 에 있는 목록을 제외한 파일을 읽어서 백업.</a:t>
              </a: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31075" y="510540"/>
            <a:ext cx="3124200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아쉬운 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03893"/>
            <a:ext cx="469550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마무리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391650"/>
            <a:ext cx="38541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Signal Masters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1075" y="1310308"/>
            <a:ext cx="3124200" cy="46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4"/>
              </a:lnSpc>
            </a:pPr>
            <a:r>
              <a:rPr lang="en-US" sz="2600" spc="119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S/W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7938" cy="10455529"/>
            <a:chOff x="0" y="0"/>
            <a:chExt cx="1902386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386" cy="3148250"/>
            </a:xfrm>
            <a:custGeom>
              <a:avLst/>
              <a:gdLst/>
              <a:ahLst/>
              <a:cxnLst/>
              <a:rect r="r" b="b" t="t" l="l"/>
              <a:pathLst>
                <a:path h="3148250" w="1902386">
                  <a:moveTo>
                    <a:pt x="0" y="0"/>
                  </a:moveTo>
                  <a:lnTo>
                    <a:pt x="1902386" y="0"/>
                  </a:lnTo>
                  <a:lnTo>
                    <a:pt x="1902386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204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02386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731075" y="1956779"/>
            <a:ext cx="11241337" cy="8330221"/>
            <a:chOff x="0" y="0"/>
            <a:chExt cx="2960681" cy="219396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60681" cy="2193968"/>
            </a:xfrm>
            <a:custGeom>
              <a:avLst/>
              <a:gdLst/>
              <a:ahLst/>
              <a:cxnLst/>
              <a:rect r="r" b="b" t="t" l="l"/>
              <a:pathLst>
                <a:path h="2193968" w="2960681">
                  <a:moveTo>
                    <a:pt x="0" y="0"/>
                  </a:moveTo>
                  <a:lnTo>
                    <a:pt x="2960681" y="0"/>
                  </a:lnTo>
                  <a:lnTo>
                    <a:pt x="2960681" y="2193968"/>
                  </a:lnTo>
                  <a:lnTo>
                    <a:pt x="0" y="21939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960681" cy="22511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779"/>
                </a:lnSpc>
              </a:pPr>
              <a:r>
                <a:rPr lang="en-US" sz="2700" spc="124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* 양자화된 Yolo Pose 모델 predict 오류.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양자화된 yolo pose 모델에서 임시로 사용한 사진에 대해 성공적으로 추론하였으나, 현재 젯슨 나노에 있는 코드에서는 반환되는 클래스 id 에러 발생.</a:t>
              </a: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</a:t>
              </a:r>
              <a:r>
                <a:rPr lang="en-US" sz="2000" spc="92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해결방안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- </a:t>
              </a:r>
              <a:r>
                <a:rPr lang="en-US" sz="2000" spc="92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모델이 어떻게 양자화되는지, 왜 오류가 발생하는지 tensorrt 로 변환된 .engine YOLO 모델파일 의 데이터 구조 확인 필요.  (3일</a:t>
              </a:r>
              <a:r>
                <a:rPr lang="en-US" sz="2000" spc="92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소요 예상)</a:t>
              </a: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</a:p>
            <a:p>
              <a:pPr algn="l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731075" y="510540"/>
            <a:ext cx="3124200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아쉬운 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703893"/>
            <a:ext cx="469550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마무리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391650"/>
            <a:ext cx="38541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Signal Masters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1075" y="1310308"/>
            <a:ext cx="3124200" cy="46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4"/>
              </a:lnSpc>
            </a:pPr>
            <a:r>
              <a:rPr lang="en-US" sz="2600" spc="119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S/W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317938" cy="10455529"/>
            <a:chOff x="0" y="0"/>
            <a:chExt cx="1902386" cy="3148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02386" cy="3148250"/>
            </a:xfrm>
            <a:custGeom>
              <a:avLst/>
              <a:gdLst/>
              <a:ahLst/>
              <a:cxnLst/>
              <a:rect r="r" b="b" t="t" l="l"/>
              <a:pathLst>
                <a:path h="3148250" w="1902386">
                  <a:moveTo>
                    <a:pt x="0" y="0"/>
                  </a:moveTo>
                  <a:lnTo>
                    <a:pt x="1902386" y="0"/>
                  </a:lnTo>
                  <a:lnTo>
                    <a:pt x="1902386" y="3148250"/>
                  </a:lnTo>
                  <a:lnTo>
                    <a:pt x="0" y="3148250"/>
                  </a:lnTo>
                  <a:close/>
                </a:path>
              </a:pathLst>
            </a:custGeom>
            <a:solidFill>
              <a:srgbClr val="204AA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902386" cy="320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66001" y="2223845"/>
            <a:ext cx="9735942" cy="5671186"/>
          </a:xfrm>
          <a:custGeom>
            <a:avLst/>
            <a:gdLst/>
            <a:ahLst/>
            <a:cxnLst/>
            <a:rect r="r" b="b" t="t" l="l"/>
            <a:pathLst>
              <a:path h="5671186" w="9735942">
                <a:moveTo>
                  <a:pt x="0" y="0"/>
                </a:moveTo>
                <a:lnTo>
                  <a:pt x="9735942" y="0"/>
                </a:lnTo>
                <a:lnTo>
                  <a:pt x="9735942" y="5671187"/>
                </a:lnTo>
                <a:lnTo>
                  <a:pt x="0" y="5671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31075" y="510540"/>
            <a:ext cx="3124200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3000" spc="138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아쉬운 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703893"/>
            <a:ext cx="469550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마무리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391650"/>
            <a:ext cx="38541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Signal Masters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31075" y="1310308"/>
            <a:ext cx="3124200" cy="461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4"/>
              </a:lnSpc>
            </a:pPr>
            <a:r>
              <a:rPr lang="en-US" sz="2600" spc="119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S/W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08204" y="3289300"/>
            <a:ext cx="667159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감사합니다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103344" y="4984778"/>
            <a:ext cx="608131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204AA9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391650"/>
            <a:ext cx="38541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Signal Masters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87332" y="-358710"/>
            <a:ext cx="8859300" cy="7513584"/>
          </a:xfrm>
          <a:custGeom>
            <a:avLst/>
            <a:gdLst/>
            <a:ahLst/>
            <a:cxnLst/>
            <a:rect r="r" b="b" t="t" l="l"/>
            <a:pathLst>
              <a:path h="7513584" w="8859300">
                <a:moveTo>
                  <a:pt x="0" y="0"/>
                </a:moveTo>
                <a:lnTo>
                  <a:pt x="8859301" y="0"/>
                </a:lnTo>
                <a:lnTo>
                  <a:pt x="8859301" y="7513584"/>
                </a:lnTo>
                <a:lnTo>
                  <a:pt x="0" y="7513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204511" y="632465"/>
            <a:ext cx="10245341" cy="8285919"/>
          </a:xfrm>
          <a:custGeom>
            <a:avLst/>
            <a:gdLst/>
            <a:ahLst/>
            <a:cxnLst/>
            <a:rect r="r" b="b" t="t" l="l"/>
            <a:pathLst>
              <a:path h="8285919" w="10245341">
                <a:moveTo>
                  <a:pt x="0" y="0"/>
                </a:moveTo>
                <a:lnTo>
                  <a:pt x="10245341" y="0"/>
                </a:lnTo>
                <a:lnTo>
                  <a:pt x="10245341" y="8285920"/>
                </a:lnTo>
                <a:lnTo>
                  <a:pt x="0" y="8285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627575" y="1346306"/>
            <a:ext cx="9737595" cy="9299403"/>
          </a:xfrm>
          <a:custGeom>
            <a:avLst/>
            <a:gdLst/>
            <a:ahLst/>
            <a:cxnLst/>
            <a:rect r="r" b="b" t="t" l="l"/>
            <a:pathLst>
              <a:path h="9299403" w="9737595">
                <a:moveTo>
                  <a:pt x="0" y="0"/>
                </a:moveTo>
                <a:lnTo>
                  <a:pt x="9737595" y="0"/>
                </a:lnTo>
                <a:lnTo>
                  <a:pt x="9737595" y="9299404"/>
                </a:lnTo>
                <a:lnTo>
                  <a:pt x="0" y="9299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452821" y="923925"/>
            <a:ext cx="440457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9501" indent="-539750" lvl="1">
              <a:lnSpc>
                <a:spcPts val="6950"/>
              </a:lnSpc>
              <a:buAutoNum type="arabicPeriod" startAt="1"/>
            </a:pPr>
            <a:r>
              <a:rPr lang="en-US" b="true" sz="5000" spc="23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문제 인식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4355" y="2866445"/>
            <a:ext cx="4871815" cy="4937547"/>
            <a:chOff x="0" y="0"/>
            <a:chExt cx="1283112" cy="13004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3112" cy="1300424"/>
            </a:xfrm>
            <a:custGeom>
              <a:avLst/>
              <a:gdLst/>
              <a:ahLst/>
              <a:cxnLst/>
              <a:rect r="r" b="b" t="t" l="l"/>
              <a:pathLst>
                <a:path h="1300424" w="1283112">
                  <a:moveTo>
                    <a:pt x="93758" y="0"/>
                  </a:moveTo>
                  <a:lnTo>
                    <a:pt x="1189353" y="0"/>
                  </a:lnTo>
                  <a:cubicBezTo>
                    <a:pt x="1214220" y="0"/>
                    <a:pt x="1238067" y="9878"/>
                    <a:pt x="1255650" y="27461"/>
                  </a:cubicBezTo>
                  <a:cubicBezTo>
                    <a:pt x="1273234" y="45044"/>
                    <a:pt x="1283112" y="68892"/>
                    <a:pt x="1283112" y="93758"/>
                  </a:cubicBezTo>
                  <a:lnTo>
                    <a:pt x="1283112" y="1206665"/>
                  </a:lnTo>
                  <a:cubicBezTo>
                    <a:pt x="1283112" y="1258447"/>
                    <a:pt x="1241135" y="1300424"/>
                    <a:pt x="1189353" y="1300424"/>
                  </a:cubicBezTo>
                  <a:lnTo>
                    <a:pt x="93758" y="1300424"/>
                  </a:lnTo>
                  <a:cubicBezTo>
                    <a:pt x="41977" y="1300424"/>
                    <a:pt x="0" y="1258447"/>
                    <a:pt x="0" y="1206665"/>
                  </a:cubicBezTo>
                  <a:lnTo>
                    <a:pt x="0" y="93758"/>
                  </a:lnTo>
                  <a:cubicBezTo>
                    <a:pt x="0" y="41977"/>
                    <a:pt x="41977" y="0"/>
                    <a:pt x="93758" y="0"/>
                  </a:cubicBezTo>
                  <a:close/>
                </a:path>
              </a:pathLst>
            </a:custGeom>
            <a:solidFill>
              <a:srgbClr val="9DC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283112" cy="135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956598" y="3163197"/>
            <a:ext cx="2887329" cy="2872892"/>
          </a:xfrm>
          <a:custGeom>
            <a:avLst/>
            <a:gdLst/>
            <a:ahLst/>
            <a:cxnLst/>
            <a:rect r="r" b="b" t="t" l="l"/>
            <a:pathLst>
              <a:path h="2872892" w="2887329">
                <a:moveTo>
                  <a:pt x="0" y="0"/>
                </a:moveTo>
                <a:lnTo>
                  <a:pt x="2887329" y="0"/>
                </a:lnTo>
                <a:lnTo>
                  <a:pt x="2887329" y="2872892"/>
                </a:lnTo>
                <a:lnTo>
                  <a:pt x="0" y="2872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" t="0" r="-2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514654" y="2866445"/>
            <a:ext cx="7347714" cy="4937547"/>
            <a:chOff x="0" y="0"/>
            <a:chExt cx="1935200" cy="13004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5200" cy="1300424"/>
            </a:xfrm>
            <a:custGeom>
              <a:avLst/>
              <a:gdLst/>
              <a:ahLst/>
              <a:cxnLst/>
              <a:rect r="r" b="b" t="t" l="l"/>
              <a:pathLst>
                <a:path h="1300424" w="1935200">
                  <a:moveTo>
                    <a:pt x="62165" y="0"/>
                  </a:moveTo>
                  <a:lnTo>
                    <a:pt x="1873035" y="0"/>
                  </a:lnTo>
                  <a:cubicBezTo>
                    <a:pt x="1907368" y="0"/>
                    <a:pt x="1935200" y="27832"/>
                    <a:pt x="1935200" y="62165"/>
                  </a:cubicBezTo>
                  <a:lnTo>
                    <a:pt x="1935200" y="1238258"/>
                  </a:lnTo>
                  <a:cubicBezTo>
                    <a:pt x="1935200" y="1272591"/>
                    <a:pt x="1907368" y="1300424"/>
                    <a:pt x="1873035" y="1300424"/>
                  </a:cubicBezTo>
                  <a:lnTo>
                    <a:pt x="62165" y="1300424"/>
                  </a:lnTo>
                  <a:cubicBezTo>
                    <a:pt x="27832" y="1300424"/>
                    <a:pt x="0" y="1272591"/>
                    <a:pt x="0" y="1238258"/>
                  </a:cubicBezTo>
                  <a:lnTo>
                    <a:pt x="0" y="62165"/>
                  </a:lnTo>
                  <a:cubicBezTo>
                    <a:pt x="0" y="27832"/>
                    <a:pt x="27832" y="0"/>
                    <a:pt x="62165" y="0"/>
                  </a:cubicBezTo>
                  <a:close/>
                </a:path>
              </a:pathLst>
            </a:custGeom>
            <a:solidFill>
              <a:srgbClr val="9DC8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935200" cy="1357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088332" y="3064159"/>
            <a:ext cx="4557408" cy="2903117"/>
          </a:xfrm>
          <a:custGeom>
            <a:avLst/>
            <a:gdLst/>
            <a:ahLst/>
            <a:cxnLst/>
            <a:rect r="r" b="b" t="t" l="l"/>
            <a:pathLst>
              <a:path h="2903117" w="4557408">
                <a:moveTo>
                  <a:pt x="0" y="0"/>
                </a:moveTo>
                <a:lnTo>
                  <a:pt x="4557408" y="0"/>
                </a:lnTo>
                <a:lnTo>
                  <a:pt x="4557408" y="2903118"/>
                </a:lnTo>
                <a:lnTo>
                  <a:pt x="0" y="2903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8553" y="891059"/>
            <a:ext cx="440457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b="true" sz="5000" spc="23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2.개발 목표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97977" y="6276268"/>
            <a:ext cx="4404570" cy="82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336"/>
              </a:lnSpc>
              <a:buFont typeface="Arial"/>
              <a:buChar char="•"/>
            </a:pPr>
            <a:r>
              <a:rPr lang="en-US" b="true" sz="2400" spc="11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자율주행 RC카 구현</a:t>
            </a:r>
          </a:p>
          <a:p>
            <a:pPr algn="l" marL="518163" indent="-259082" lvl="1">
              <a:lnSpc>
                <a:spcPts val="3336"/>
              </a:lnSpc>
              <a:buFont typeface="Arial"/>
              <a:buChar char="•"/>
            </a:pPr>
            <a:r>
              <a:rPr lang="en-US" b="true" sz="2400" spc="11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초음파 센서로 장애물 회피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141750" y="6276268"/>
            <a:ext cx="6093522" cy="82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3" indent="-259082" lvl="1">
              <a:lnSpc>
                <a:spcPts val="3336"/>
              </a:lnSpc>
              <a:buFont typeface="Arial"/>
              <a:buChar char="•"/>
            </a:pPr>
            <a:r>
              <a:rPr lang="en-US" b="true" sz="2400" spc="11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포즈 인식 모델을 이용하여 수신호 인식</a:t>
            </a:r>
          </a:p>
          <a:p>
            <a:pPr algn="l" marL="518163" indent="-259082" lvl="1">
              <a:lnSpc>
                <a:spcPts val="3336"/>
              </a:lnSpc>
              <a:buFont typeface="Arial"/>
              <a:buChar char="•"/>
            </a:pPr>
            <a:r>
              <a:rPr lang="en-US" b="true" sz="2400" spc="11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수신호에 따라 RC카 제어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2148" y="4041066"/>
            <a:ext cx="1753502" cy="1554313"/>
            <a:chOff x="0" y="0"/>
            <a:chExt cx="2338002" cy="2072418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679" r="0" b="5679"/>
            <a:stretch>
              <a:fillRect/>
            </a:stretch>
          </p:blipFill>
          <p:spPr>
            <a:xfrm flipH="false" flipV="false">
              <a:off x="0" y="0"/>
              <a:ext cx="2338002" cy="2072418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252379" y="5678204"/>
            <a:ext cx="1917831" cy="1631000"/>
            <a:chOff x="0" y="0"/>
            <a:chExt cx="2557108" cy="2174667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7478" r="0" b="7478"/>
            <a:stretch>
              <a:fillRect/>
            </a:stretch>
          </p:blipFill>
          <p:spPr>
            <a:xfrm flipH="false" flipV="false">
              <a:off x="0" y="0"/>
              <a:ext cx="2557108" cy="2174667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4710216" y="4101321"/>
            <a:ext cx="1578217" cy="1433805"/>
            <a:chOff x="0" y="0"/>
            <a:chExt cx="2104289" cy="191174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4575" r="0" b="4575"/>
            <a:stretch>
              <a:fillRect/>
            </a:stretch>
          </p:blipFill>
          <p:spPr>
            <a:xfrm flipH="false" flipV="false">
              <a:off x="0" y="0"/>
              <a:ext cx="2104289" cy="191174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4710216" y="5776802"/>
            <a:ext cx="1578217" cy="1433805"/>
            <a:chOff x="0" y="0"/>
            <a:chExt cx="2104289" cy="191174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8788" t="0" r="18788" b="0"/>
            <a:stretch>
              <a:fillRect/>
            </a:stretch>
          </p:blipFill>
          <p:spPr>
            <a:xfrm flipH="false" flipV="false">
              <a:off x="0" y="0"/>
              <a:ext cx="2104289" cy="1911740"/>
            </a:xfrm>
            <a:prstGeom prst="rect">
              <a:avLst/>
            </a:prstGeom>
          </p:spPr>
        </p:pic>
      </p:grpSp>
      <p:sp>
        <p:nvSpPr>
          <p:cNvPr name="Freeform 10" id="10"/>
          <p:cNvSpPr/>
          <p:nvPr/>
        </p:nvSpPr>
        <p:spPr>
          <a:xfrm flipH="false" flipV="false" rot="0">
            <a:off x="1941674" y="4247984"/>
            <a:ext cx="2539241" cy="570239"/>
          </a:xfrm>
          <a:custGeom>
            <a:avLst/>
            <a:gdLst/>
            <a:ahLst/>
            <a:cxnLst/>
            <a:rect r="r" b="b" t="t" l="l"/>
            <a:pathLst>
              <a:path h="570239" w="2539241">
                <a:moveTo>
                  <a:pt x="0" y="0"/>
                </a:moveTo>
                <a:lnTo>
                  <a:pt x="2539241" y="0"/>
                </a:lnTo>
                <a:lnTo>
                  <a:pt x="2539241" y="570239"/>
                </a:lnTo>
                <a:lnTo>
                  <a:pt x="0" y="5702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03355" y="5870014"/>
            <a:ext cx="1712295" cy="472081"/>
          </a:xfrm>
          <a:custGeom>
            <a:avLst/>
            <a:gdLst/>
            <a:ahLst/>
            <a:cxnLst/>
            <a:rect r="r" b="b" t="t" l="l"/>
            <a:pathLst>
              <a:path h="472081" w="1712295">
                <a:moveTo>
                  <a:pt x="0" y="0"/>
                </a:moveTo>
                <a:lnTo>
                  <a:pt x="1712295" y="0"/>
                </a:lnTo>
                <a:lnTo>
                  <a:pt x="1712295" y="472082"/>
                </a:lnTo>
                <a:lnTo>
                  <a:pt x="0" y="472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541124" y="6751281"/>
            <a:ext cx="2036757" cy="1115847"/>
          </a:xfrm>
          <a:custGeom>
            <a:avLst/>
            <a:gdLst/>
            <a:ahLst/>
            <a:cxnLst/>
            <a:rect r="r" b="b" t="t" l="l"/>
            <a:pathLst>
              <a:path h="1115847" w="2036757">
                <a:moveTo>
                  <a:pt x="0" y="0"/>
                </a:moveTo>
                <a:lnTo>
                  <a:pt x="2036757" y="0"/>
                </a:lnTo>
                <a:lnTo>
                  <a:pt x="2036757" y="1115847"/>
                </a:lnTo>
                <a:lnTo>
                  <a:pt x="0" y="11158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86309" y="4650655"/>
            <a:ext cx="2402526" cy="2055098"/>
          </a:xfrm>
          <a:custGeom>
            <a:avLst/>
            <a:gdLst/>
            <a:ahLst/>
            <a:cxnLst/>
            <a:rect r="r" b="b" t="t" l="l"/>
            <a:pathLst>
              <a:path h="2055098" w="2402526">
                <a:moveTo>
                  <a:pt x="0" y="0"/>
                </a:moveTo>
                <a:lnTo>
                  <a:pt x="2402526" y="0"/>
                </a:lnTo>
                <a:lnTo>
                  <a:pt x="2402526" y="2055098"/>
                </a:lnTo>
                <a:lnTo>
                  <a:pt x="0" y="2055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6958" t="0" r="-34119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639438" y="2942517"/>
            <a:ext cx="371977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sz="5000" spc="230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개발 도구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8553" y="891059"/>
            <a:ext cx="440457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b="true" sz="5000" spc="23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3.개발 환경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27686" y="2942517"/>
            <a:ext cx="371977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sz="5000" spc="230">
                <a:solidFill>
                  <a:srgbClr val="204AA9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형상 관리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7988" y="9391650"/>
            <a:ext cx="6081312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204AA9">
                    <a:alpha val="29804"/>
                  </a:srgbClr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교통 수신호 인식 시스템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F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09985" y="1980231"/>
            <a:ext cx="8668029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2.팀 구성 및 역할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987674" y="4209019"/>
            <a:ext cx="2312652" cy="2312652"/>
          </a:xfrm>
          <a:custGeom>
            <a:avLst/>
            <a:gdLst/>
            <a:ahLst/>
            <a:cxnLst/>
            <a:rect r="r" b="b" t="t" l="l"/>
            <a:pathLst>
              <a:path h="2312652" w="2312652">
                <a:moveTo>
                  <a:pt x="0" y="0"/>
                </a:moveTo>
                <a:lnTo>
                  <a:pt x="2312652" y="0"/>
                </a:lnTo>
                <a:lnTo>
                  <a:pt x="2312652" y="2312652"/>
                </a:lnTo>
                <a:lnTo>
                  <a:pt x="0" y="2312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87674" y="4871632"/>
            <a:ext cx="231265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7674" y="6782115"/>
            <a:ext cx="2312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팀원 및 역할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3395" y="4015044"/>
            <a:ext cx="4159198" cy="2812658"/>
          </a:xfrm>
          <a:custGeom>
            <a:avLst/>
            <a:gdLst/>
            <a:ahLst/>
            <a:cxnLst/>
            <a:rect r="r" b="b" t="t" l="l"/>
            <a:pathLst>
              <a:path h="2812658" w="4159198">
                <a:moveTo>
                  <a:pt x="0" y="0"/>
                </a:moveTo>
                <a:lnTo>
                  <a:pt x="4159199" y="0"/>
                </a:lnTo>
                <a:lnTo>
                  <a:pt x="4159199" y="2812658"/>
                </a:lnTo>
                <a:lnTo>
                  <a:pt x="0" y="28126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29805" y="4024046"/>
            <a:ext cx="2765353" cy="2765353"/>
          </a:xfrm>
          <a:custGeom>
            <a:avLst/>
            <a:gdLst/>
            <a:ahLst/>
            <a:cxnLst/>
            <a:rect r="r" b="b" t="t" l="l"/>
            <a:pathLst>
              <a:path h="2765353" w="2765353">
                <a:moveTo>
                  <a:pt x="0" y="0"/>
                </a:moveTo>
                <a:lnTo>
                  <a:pt x="2765354" y="0"/>
                </a:lnTo>
                <a:lnTo>
                  <a:pt x="2765354" y="2765353"/>
                </a:lnTo>
                <a:lnTo>
                  <a:pt x="0" y="27653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17115" y="4053347"/>
            <a:ext cx="2853771" cy="2736053"/>
          </a:xfrm>
          <a:custGeom>
            <a:avLst/>
            <a:gdLst/>
            <a:ahLst/>
            <a:cxnLst/>
            <a:rect r="r" b="b" t="t" l="l"/>
            <a:pathLst>
              <a:path h="2736053" w="2853771">
                <a:moveTo>
                  <a:pt x="0" y="0"/>
                </a:moveTo>
                <a:lnTo>
                  <a:pt x="2853770" y="0"/>
                </a:lnTo>
                <a:lnTo>
                  <a:pt x="2853770" y="2736052"/>
                </a:lnTo>
                <a:lnTo>
                  <a:pt x="0" y="27360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7225776" y="666955"/>
            <a:ext cx="3836449" cy="2817291"/>
          </a:xfrm>
          <a:custGeom>
            <a:avLst/>
            <a:gdLst/>
            <a:ahLst/>
            <a:cxnLst/>
            <a:rect r="r" b="b" t="t" l="l"/>
            <a:pathLst>
              <a:path h="2817291" w="3836449">
                <a:moveTo>
                  <a:pt x="3836448" y="0"/>
                </a:moveTo>
                <a:lnTo>
                  <a:pt x="0" y="0"/>
                </a:lnTo>
                <a:lnTo>
                  <a:pt x="0" y="2817291"/>
                </a:lnTo>
                <a:lnTo>
                  <a:pt x="3836448" y="2817291"/>
                </a:lnTo>
                <a:lnTo>
                  <a:pt x="3836448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8553" y="891059"/>
            <a:ext cx="440457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b="true" sz="5000" spc="230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1.팀원 및 역할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12419" y="6731929"/>
            <a:ext cx="230115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sz="5000" spc="230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서창민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93424" y="6684624"/>
            <a:ext cx="230115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sz="5000" spc="230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박준수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94007" y="6684624"/>
            <a:ext cx="230115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0"/>
              </a:lnSpc>
            </a:pPr>
            <a:r>
              <a:rPr lang="en-US" sz="5000" spc="230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김도하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12419" y="7688832"/>
            <a:ext cx="2827006" cy="105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프로젝트 총 관리</a:t>
            </a:r>
          </a:p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H/W 개발 및 제작</a:t>
            </a:r>
          </a:p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Dataset 라벨링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8179" y="7688832"/>
            <a:ext cx="2827006" cy="140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개발환경 구현</a:t>
            </a:r>
          </a:p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AI Modeling</a:t>
            </a:r>
          </a:p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S/W 개발 및 연동</a:t>
            </a:r>
          </a:p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모델 최적화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72548" y="7193259"/>
            <a:ext cx="2301152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0"/>
              </a:lnSpc>
            </a:pPr>
            <a:r>
              <a:rPr lang="en-US" b="true" sz="2000" spc="92">
                <a:solidFill>
                  <a:srgbClr val="222222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조장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94007" y="7688865"/>
            <a:ext cx="2827006" cy="704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AI Modeling</a:t>
            </a:r>
          </a:p>
          <a:p>
            <a:pPr algn="l" marL="431801" indent="-215900" lvl="1">
              <a:lnSpc>
                <a:spcPts val="2780"/>
              </a:lnSpc>
              <a:buFont typeface="Arial"/>
              <a:buChar char="•"/>
            </a:pPr>
            <a:r>
              <a:rPr lang="en-US" sz="2000" spc="92">
                <a:solidFill>
                  <a:srgbClr val="222222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Dataset 구축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13F8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09985" y="1980231"/>
            <a:ext cx="8668029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3.시스템 개발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46153" y="4088510"/>
            <a:ext cx="2312652" cy="2312652"/>
          </a:xfrm>
          <a:custGeom>
            <a:avLst/>
            <a:gdLst/>
            <a:ahLst/>
            <a:cxnLst/>
            <a:rect r="r" b="b" t="t" l="l"/>
            <a:pathLst>
              <a:path h="2312652" w="2312652">
                <a:moveTo>
                  <a:pt x="0" y="0"/>
                </a:moveTo>
                <a:lnTo>
                  <a:pt x="2312652" y="0"/>
                </a:lnTo>
                <a:lnTo>
                  <a:pt x="2312652" y="2312653"/>
                </a:lnTo>
                <a:lnTo>
                  <a:pt x="0" y="23126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46153" y="4751124"/>
            <a:ext cx="231265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46153" y="6661607"/>
            <a:ext cx="2312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개발 일정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619413" y="4088510"/>
            <a:ext cx="2312652" cy="2312652"/>
          </a:xfrm>
          <a:custGeom>
            <a:avLst/>
            <a:gdLst/>
            <a:ahLst/>
            <a:cxnLst/>
            <a:rect r="r" b="b" t="t" l="l"/>
            <a:pathLst>
              <a:path h="2312652" w="2312652">
                <a:moveTo>
                  <a:pt x="0" y="0"/>
                </a:moveTo>
                <a:lnTo>
                  <a:pt x="2312652" y="0"/>
                </a:lnTo>
                <a:lnTo>
                  <a:pt x="2312652" y="2312653"/>
                </a:lnTo>
                <a:lnTo>
                  <a:pt x="0" y="23126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19413" y="4751124"/>
            <a:ext cx="231265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19413" y="6661607"/>
            <a:ext cx="2312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H/W 제작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89340" y="4088510"/>
            <a:ext cx="2312652" cy="2312652"/>
          </a:xfrm>
          <a:custGeom>
            <a:avLst/>
            <a:gdLst/>
            <a:ahLst/>
            <a:cxnLst/>
            <a:rect r="r" b="b" t="t" l="l"/>
            <a:pathLst>
              <a:path h="2312652" w="2312652">
                <a:moveTo>
                  <a:pt x="0" y="0"/>
                </a:moveTo>
                <a:lnTo>
                  <a:pt x="2312652" y="0"/>
                </a:lnTo>
                <a:lnTo>
                  <a:pt x="2312652" y="2312653"/>
                </a:lnTo>
                <a:lnTo>
                  <a:pt x="0" y="2312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989340" y="4751124"/>
            <a:ext cx="231265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89340" y="6661607"/>
            <a:ext cx="2312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S/W 개발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359267" y="4088510"/>
            <a:ext cx="2312652" cy="2312652"/>
          </a:xfrm>
          <a:custGeom>
            <a:avLst/>
            <a:gdLst/>
            <a:ahLst/>
            <a:cxnLst/>
            <a:rect r="r" b="b" t="t" l="l"/>
            <a:pathLst>
              <a:path h="2312652" w="2312652">
                <a:moveTo>
                  <a:pt x="0" y="0"/>
                </a:moveTo>
                <a:lnTo>
                  <a:pt x="2312653" y="0"/>
                </a:lnTo>
                <a:lnTo>
                  <a:pt x="2312653" y="2312653"/>
                </a:lnTo>
                <a:lnTo>
                  <a:pt x="0" y="2312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359267" y="4751124"/>
            <a:ext cx="231265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59267" y="6661607"/>
            <a:ext cx="2312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문제점 / 해결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729195" y="4088510"/>
            <a:ext cx="2312652" cy="2312652"/>
          </a:xfrm>
          <a:custGeom>
            <a:avLst/>
            <a:gdLst/>
            <a:ahLst/>
            <a:cxnLst/>
            <a:rect r="r" b="b" t="t" l="l"/>
            <a:pathLst>
              <a:path h="2312652" w="2312652">
                <a:moveTo>
                  <a:pt x="0" y="0"/>
                </a:moveTo>
                <a:lnTo>
                  <a:pt x="2312652" y="0"/>
                </a:lnTo>
                <a:lnTo>
                  <a:pt x="2312652" y="2312653"/>
                </a:lnTo>
                <a:lnTo>
                  <a:pt x="0" y="2312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729195" y="4751124"/>
            <a:ext cx="231265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29195" y="6661607"/>
            <a:ext cx="231265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Nanum Myeongjo Bold"/>
                <a:ea typeface="Nanum Myeongjo Bold"/>
                <a:cs typeface="Nanum Myeongjo Bold"/>
                <a:sym typeface="Nanum Myeongjo Bold"/>
              </a:rPr>
              <a:t>시스템 구조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DAGURNq4zlA</dc:identifier>
  <dcterms:modified xsi:type="dcterms:W3CDTF">2011-08-01T06:04:30Z</dcterms:modified>
  <cp:revision>1</cp:revision>
  <dc:title>Signal Masters</dc:title>
</cp:coreProperties>
</file>